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11"/>
  </p:notesMasterIdLst>
  <p:handoutMasterIdLst>
    <p:handoutMasterId r:id="rId12"/>
  </p:handoutMasterIdLst>
  <p:sldIdLst>
    <p:sldId id="280" r:id="rId2"/>
    <p:sldId id="281" r:id="rId3"/>
    <p:sldId id="287" r:id="rId4"/>
    <p:sldId id="288" r:id="rId5"/>
    <p:sldId id="282" r:id="rId6"/>
    <p:sldId id="283" r:id="rId7"/>
    <p:sldId id="284" r:id="rId8"/>
    <p:sldId id="285" r:id="rId9"/>
    <p:sldId id="289" r:id="rId10"/>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32">
          <p15:clr>
            <a:srgbClr val="A4A3A4"/>
          </p15:clr>
        </p15:guide>
        <p15:guide id="2"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onzalez,Gail (DFPS)" initials="GG" lastIdx="2" clrIdx="0"/>
  <p:cmAuthor id="1" name="KROMREEH" initials="K" lastIdx="12" clrIdx="1"/>
  <p:cmAuthor id="2" name="Burstain,Jane (DFPS)" initials="B(" lastIdx="7" clrIdx="2"/>
  <p:cmAuthor id="3" name="Barton,Annick (DFPS)" initials="AB" lastIdx="2" clrIdx="3"/>
  <p:cmAuthor id="4" name="Strauser,Ann K. (DFPS)" initials="AKS" lastIdx="1" clrIdx="4"/>
  <p:cmAuthor id="5" name="Marshall,Anna L (DFPS)" initials="AnnaM" lastIdx="2" clrIdx="5"/>
  <p:cmAuthor id="6" name="Reed,Dallas (DFPS)" initials="DR " lastIdx="2" clrIdx="6"/>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7763" autoAdjust="0"/>
    <p:restoredTop sz="68728" autoAdjust="0"/>
  </p:normalViewPr>
  <p:slideViewPr>
    <p:cSldViewPr>
      <p:cViewPr varScale="1">
        <p:scale>
          <a:sx n="55" d="100"/>
          <a:sy n="55" d="100"/>
        </p:scale>
        <p:origin x="-102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3576"/>
    </p:cViewPr>
  </p:sorterViewPr>
  <p:notesViewPr>
    <p:cSldViewPr showGuides="1">
      <p:cViewPr varScale="1">
        <p:scale>
          <a:sx n="58" d="100"/>
          <a:sy n="58" d="100"/>
        </p:scale>
        <p:origin x="2516" y="64"/>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238" cy="465138"/>
          </a:xfrm>
          <a:prstGeom prst="rect">
            <a:avLst/>
          </a:prstGeom>
        </p:spPr>
        <p:txBody>
          <a:bodyPr vert="horz" lIns="91429" tIns="45714" rIns="91429" bIns="45714" rtlCol="0"/>
          <a:lstStyle>
            <a:lvl1pPr algn="l">
              <a:defRPr sz="1200"/>
            </a:lvl1pPr>
          </a:lstStyle>
          <a:p>
            <a:endParaRPr lang="en-US"/>
          </a:p>
        </p:txBody>
      </p:sp>
      <p:sp>
        <p:nvSpPr>
          <p:cNvPr id="3" name="Date Placeholder 2"/>
          <p:cNvSpPr>
            <a:spLocks noGrp="1"/>
          </p:cNvSpPr>
          <p:nvPr>
            <p:ph type="dt" sz="quarter" idx="1"/>
          </p:nvPr>
        </p:nvSpPr>
        <p:spPr>
          <a:xfrm>
            <a:off x="3978276" y="0"/>
            <a:ext cx="3043238" cy="465138"/>
          </a:xfrm>
          <a:prstGeom prst="rect">
            <a:avLst/>
          </a:prstGeom>
        </p:spPr>
        <p:txBody>
          <a:bodyPr vert="horz" lIns="91429" tIns="45714" rIns="91429" bIns="45714" rtlCol="0"/>
          <a:lstStyle>
            <a:lvl1pPr algn="r">
              <a:defRPr sz="1200"/>
            </a:lvl1pPr>
          </a:lstStyle>
          <a:p>
            <a:fld id="{1C947522-5B4C-4402-9073-35A9DBC140C2}" type="datetimeFigureOut">
              <a:rPr lang="en-US" smtClean="0"/>
              <a:t>3/30/2016</a:t>
            </a:fld>
            <a:endParaRPr lang="en-US"/>
          </a:p>
        </p:txBody>
      </p:sp>
      <p:sp>
        <p:nvSpPr>
          <p:cNvPr id="4" name="Footer Placeholder 3"/>
          <p:cNvSpPr>
            <a:spLocks noGrp="1"/>
          </p:cNvSpPr>
          <p:nvPr>
            <p:ph type="ftr" sz="quarter" idx="2"/>
          </p:nvPr>
        </p:nvSpPr>
        <p:spPr>
          <a:xfrm>
            <a:off x="1" y="8842375"/>
            <a:ext cx="3043238" cy="465138"/>
          </a:xfrm>
          <a:prstGeom prst="rect">
            <a:avLst/>
          </a:prstGeom>
        </p:spPr>
        <p:txBody>
          <a:bodyPr vert="horz" lIns="91429" tIns="45714" rIns="91429"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3978276" y="8842375"/>
            <a:ext cx="3043238" cy="465138"/>
          </a:xfrm>
          <a:prstGeom prst="rect">
            <a:avLst/>
          </a:prstGeom>
        </p:spPr>
        <p:txBody>
          <a:bodyPr vert="horz" lIns="91429" tIns="45714" rIns="91429" bIns="45714" rtlCol="0" anchor="b"/>
          <a:lstStyle>
            <a:lvl1pPr algn="r">
              <a:defRPr sz="1200"/>
            </a:lvl1pPr>
          </a:lstStyle>
          <a:p>
            <a:fld id="{AF412D5A-AED7-4353-ACF7-E87462D5AE69}" type="slidenum">
              <a:rPr lang="en-US" smtClean="0"/>
              <a:t>‹#›</a:t>
            </a:fld>
            <a:endParaRPr lang="en-US"/>
          </a:p>
        </p:txBody>
      </p:sp>
    </p:spTree>
    <p:extLst>
      <p:ext uri="{BB962C8B-B14F-4D97-AF65-F5344CB8AC3E}">
        <p14:creationId xmlns:p14="http://schemas.microsoft.com/office/powerpoint/2010/main" val="20978872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1"/>
            <a:ext cx="3043979"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05" tIns="46654" rIns="93305" bIns="46654" numCol="1" anchor="t" anchorCtr="0" compatLnSpc="1">
            <a:prstTxWarp prst="textNoShape">
              <a:avLst/>
            </a:prstTxWarp>
          </a:bodyPr>
          <a:lstStyle>
            <a:lvl1pPr defTabSz="933148">
              <a:defRPr sz="1200"/>
            </a:lvl1pPr>
          </a:lstStyle>
          <a:p>
            <a:endParaRPr lang="en-US"/>
          </a:p>
        </p:txBody>
      </p:sp>
      <p:sp>
        <p:nvSpPr>
          <p:cNvPr id="4099" name="Rectangle 3"/>
          <p:cNvSpPr>
            <a:spLocks noGrp="1" noChangeArrowheads="1"/>
          </p:cNvSpPr>
          <p:nvPr>
            <p:ph type="dt" idx="1"/>
          </p:nvPr>
        </p:nvSpPr>
        <p:spPr bwMode="auto">
          <a:xfrm>
            <a:off x="3977531" y="1"/>
            <a:ext cx="3043979"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05" tIns="46654" rIns="93305" bIns="46654" numCol="1" anchor="t" anchorCtr="0" compatLnSpc="1">
            <a:prstTxWarp prst="textNoShape">
              <a:avLst/>
            </a:prstTxWarp>
          </a:bodyPr>
          <a:lstStyle>
            <a:lvl1pPr algn="r" defTabSz="933148">
              <a:defRPr sz="1200"/>
            </a:lvl1pPr>
          </a:lstStyle>
          <a:p>
            <a:endParaRPr lang="en-US"/>
          </a:p>
        </p:txBody>
      </p:sp>
      <p:sp>
        <p:nvSpPr>
          <p:cNvPr id="4100"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702947" y="4422459"/>
            <a:ext cx="5617208" cy="41887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05" tIns="46654" rIns="93305" bIns="4665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1" y="8841739"/>
            <a:ext cx="3043979"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05" tIns="46654" rIns="93305" bIns="46654" numCol="1" anchor="b" anchorCtr="0" compatLnSpc="1">
            <a:prstTxWarp prst="textNoShape">
              <a:avLst/>
            </a:prstTxWarp>
          </a:bodyPr>
          <a:lstStyle>
            <a:lvl1pPr defTabSz="933148">
              <a:defRPr sz="1200"/>
            </a:lvl1pPr>
          </a:lstStyle>
          <a:p>
            <a:endParaRPr lang="en-US"/>
          </a:p>
        </p:txBody>
      </p:sp>
      <p:sp>
        <p:nvSpPr>
          <p:cNvPr id="4103" name="Rectangle 7"/>
          <p:cNvSpPr>
            <a:spLocks noGrp="1" noChangeArrowheads="1"/>
          </p:cNvSpPr>
          <p:nvPr>
            <p:ph type="sldNum" sz="quarter" idx="5"/>
          </p:nvPr>
        </p:nvSpPr>
        <p:spPr bwMode="auto">
          <a:xfrm>
            <a:off x="3977531" y="8841739"/>
            <a:ext cx="3043979"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05" tIns="46654" rIns="93305" bIns="46654" numCol="1" anchor="b" anchorCtr="0" compatLnSpc="1">
            <a:prstTxWarp prst="textNoShape">
              <a:avLst/>
            </a:prstTxWarp>
          </a:bodyPr>
          <a:lstStyle>
            <a:lvl1pPr algn="r" defTabSz="933148">
              <a:defRPr sz="1200"/>
            </a:lvl1pPr>
          </a:lstStyle>
          <a:p>
            <a:fld id="{66679588-CCB7-4567-86C3-77DF0A2E2269}" type="slidenum">
              <a:rPr lang="en-US"/>
              <a:pPr/>
              <a:t>‹#›</a:t>
            </a:fld>
            <a:endParaRPr lang="en-US"/>
          </a:p>
        </p:txBody>
      </p:sp>
    </p:spTree>
    <p:extLst>
      <p:ext uri="{BB962C8B-B14F-4D97-AF65-F5344CB8AC3E}">
        <p14:creationId xmlns:p14="http://schemas.microsoft.com/office/powerpoint/2010/main" val="2387775576"/>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kern="1200" dirty="0" smtClean="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fld id="{66679588-CCB7-4567-86C3-77DF0A2E2269}" type="slidenum">
              <a:rPr lang="en-US" smtClean="0"/>
              <a:pPr/>
              <a:t>1</a:t>
            </a:fld>
            <a:endParaRPr lang="en-US"/>
          </a:p>
        </p:txBody>
      </p:sp>
    </p:spTree>
    <p:extLst>
      <p:ext uri="{BB962C8B-B14F-4D97-AF65-F5344CB8AC3E}">
        <p14:creationId xmlns:p14="http://schemas.microsoft.com/office/powerpoint/2010/main" val="1740786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679588-CCB7-4567-86C3-77DF0A2E2269}" type="slidenum">
              <a:rPr lang="en-US" smtClean="0"/>
              <a:pPr/>
              <a:t>2</a:t>
            </a:fld>
            <a:endParaRPr lang="en-US"/>
          </a:p>
        </p:txBody>
      </p:sp>
    </p:spTree>
    <p:extLst>
      <p:ext uri="{BB962C8B-B14F-4D97-AF65-F5344CB8AC3E}">
        <p14:creationId xmlns:p14="http://schemas.microsoft.com/office/powerpoint/2010/main" val="2716628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679588-CCB7-4567-86C3-77DF0A2E2269}" type="slidenum">
              <a:rPr lang="en-US" smtClean="0"/>
              <a:pPr/>
              <a:t>3</a:t>
            </a:fld>
            <a:endParaRPr lang="en-US"/>
          </a:p>
        </p:txBody>
      </p:sp>
    </p:spTree>
    <p:extLst>
      <p:ext uri="{BB962C8B-B14F-4D97-AF65-F5344CB8AC3E}">
        <p14:creationId xmlns:p14="http://schemas.microsoft.com/office/powerpoint/2010/main" val="30924174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679588-CCB7-4567-86C3-77DF0A2E2269}" type="slidenum">
              <a:rPr lang="en-US" smtClean="0"/>
              <a:pPr/>
              <a:t>4</a:t>
            </a:fld>
            <a:endParaRPr lang="en-US"/>
          </a:p>
        </p:txBody>
      </p:sp>
    </p:spTree>
    <p:extLst>
      <p:ext uri="{BB962C8B-B14F-4D97-AF65-F5344CB8AC3E}">
        <p14:creationId xmlns:p14="http://schemas.microsoft.com/office/powerpoint/2010/main" val="2573877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679588-CCB7-4567-86C3-77DF0A2E2269}" type="slidenum">
              <a:rPr lang="en-US" smtClean="0"/>
              <a:pPr/>
              <a:t>5</a:t>
            </a:fld>
            <a:endParaRPr lang="en-US"/>
          </a:p>
        </p:txBody>
      </p:sp>
    </p:spTree>
    <p:extLst>
      <p:ext uri="{BB962C8B-B14F-4D97-AF65-F5344CB8AC3E}">
        <p14:creationId xmlns:p14="http://schemas.microsoft.com/office/powerpoint/2010/main" val="199148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679588-CCB7-4567-86C3-77DF0A2E2269}" type="slidenum">
              <a:rPr lang="en-US" smtClean="0"/>
              <a:pPr/>
              <a:t>6</a:t>
            </a:fld>
            <a:endParaRPr lang="en-US"/>
          </a:p>
        </p:txBody>
      </p:sp>
    </p:spTree>
    <p:extLst>
      <p:ext uri="{BB962C8B-B14F-4D97-AF65-F5344CB8AC3E}">
        <p14:creationId xmlns:p14="http://schemas.microsoft.com/office/powerpoint/2010/main" val="32713733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679588-CCB7-4567-86C3-77DF0A2E2269}" type="slidenum">
              <a:rPr lang="en-US" smtClean="0"/>
              <a:pPr/>
              <a:t>7</a:t>
            </a:fld>
            <a:endParaRPr lang="en-US"/>
          </a:p>
        </p:txBody>
      </p:sp>
    </p:spTree>
    <p:extLst>
      <p:ext uri="{BB962C8B-B14F-4D97-AF65-F5344CB8AC3E}">
        <p14:creationId xmlns:p14="http://schemas.microsoft.com/office/powerpoint/2010/main" val="39556534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679588-CCB7-4567-86C3-77DF0A2E2269}" type="slidenum">
              <a:rPr lang="en-US" smtClean="0"/>
              <a:pPr/>
              <a:t>8</a:t>
            </a:fld>
            <a:endParaRPr lang="en-US"/>
          </a:p>
        </p:txBody>
      </p:sp>
    </p:spTree>
    <p:extLst>
      <p:ext uri="{BB962C8B-B14F-4D97-AF65-F5344CB8AC3E}">
        <p14:creationId xmlns:p14="http://schemas.microsoft.com/office/powerpoint/2010/main" val="32104952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679588-CCB7-4567-86C3-77DF0A2E2269}" type="slidenum">
              <a:rPr lang="en-US" smtClean="0"/>
              <a:pPr/>
              <a:t>9</a:t>
            </a:fld>
            <a:endParaRPr lang="en-US"/>
          </a:p>
        </p:txBody>
      </p:sp>
    </p:spTree>
    <p:extLst>
      <p:ext uri="{BB962C8B-B14F-4D97-AF65-F5344CB8AC3E}">
        <p14:creationId xmlns:p14="http://schemas.microsoft.com/office/powerpoint/2010/main" val="28128360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a:xfrm>
            <a:off x="685800" y="2130425"/>
            <a:ext cx="7772400" cy="1470025"/>
          </a:xfrm>
        </p:spPr>
        <p:txBody>
          <a:bodyPr/>
          <a:lstStyle>
            <a:lvl1pPr>
              <a:defRPr sz="3500">
                <a:latin typeface="Calibri" pitchFamily="34" charset="0"/>
                <a:cs typeface="Calibri" pitchFamily="34" charset="0"/>
              </a:defRPr>
            </a:lvl1pPr>
          </a:lstStyle>
          <a:p>
            <a:pPr lvl="0"/>
            <a:r>
              <a:rPr lang="en-US" noProof="0" dirty="0" smtClean="0"/>
              <a:t>Click to edit Master title style</a:t>
            </a:r>
          </a:p>
        </p:txBody>
      </p:sp>
      <p:sp>
        <p:nvSpPr>
          <p:cNvPr id="65539" name="Rectangle 3"/>
          <p:cNvSpPr>
            <a:spLocks noGrp="1" noChangeArrowheads="1"/>
          </p:cNvSpPr>
          <p:nvPr>
            <p:ph type="subTitle" idx="1"/>
          </p:nvPr>
        </p:nvSpPr>
        <p:spPr>
          <a:xfrm>
            <a:off x="1371600" y="3886200"/>
            <a:ext cx="6400800" cy="1752600"/>
          </a:xfrm>
        </p:spPr>
        <p:txBody>
          <a:bodyPr/>
          <a:lstStyle>
            <a:lvl1pPr marL="0" indent="0" algn="ctr">
              <a:buFontTx/>
              <a:buNone/>
              <a:defRPr>
                <a:latin typeface="Calibri" pitchFamily="34" charset="0"/>
                <a:cs typeface="Calibri" pitchFamily="34" charset="0"/>
              </a:defRPr>
            </a:lvl1pPr>
          </a:lstStyle>
          <a:p>
            <a:pPr lvl="0"/>
            <a:r>
              <a:rPr lang="en-US" noProof="0" dirty="0" smtClean="0"/>
              <a:t>Click to edit Master subtitle style</a:t>
            </a:r>
          </a:p>
        </p:txBody>
      </p:sp>
      <p:sp>
        <p:nvSpPr>
          <p:cNvPr id="65540" name="Rectangle 4"/>
          <p:cNvSpPr>
            <a:spLocks noGrp="1" noChangeArrowheads="1"/>
          </p:cNvSpPr>
          <p:nvPr>
            <p:ph type="dt" sz="half" idx="2"/>
          </p:nvPr>
        </p:nvSpPr>
        <p:spPr/>
        <p:txBody>
          <a:bodyPr/>
          <a:lstStyle>
            <a:lvl1pPr>
              <a:defRPr>
                <a:latin typeface="Calibri" pitchFamily="34" charset="0"/>
                <a:cs typeface="Calibri" pitchFamily="34" charset="0"/>
              </a:defRPr>
            </a:lvl1pPr>
          </a:lstStyle>
          <a:p>
            <a:endParaRPr lang="en-US" dirty="0"/>
          </a:p>
        </p:txBody>
      </p:sp>
      <p:sp>
        <p:nvSpPr>
          <p:cNvPr id="65541" name="Rectangle 5"/>
          <p:cNvSpPr>
            <a:spLocks noGrp="1" noChangeArrowheads="1"/>
          </p:cNvSpPr>
          <p:nvPr>
            <p:ph type="ftr" sz="quarter" idx="3"/>
          </p:nvPr>
        </p:nvSpPr>
        <p:spPr/>
        <p:txBody>
          <a:bodyPr/>
          <a:lstStyle>
            <a:lvl1pPr>
              <a:defRPr>
                <a:latin typeface="Calibri" pitchFamily="34" charset="0"/>
                <a:cs typeface="Calibri" pitchFamily="34" charset="0"/>
              </a:defRPr>
            </a:lvl1pPr>
          </a:lstStyle>
          <a:p>
            <a:endParaRPr lang="en-US" dirty="0"/>
          </a:p>
        </p:txBody>
      </p:sp>
      <p:sp>
        <p:nvSpPr>
          <p:cNvPr id="65542" name="Rectangle 6"/>
          <p:cNvSpPr>
            <a:spLocks noGrp="1" noChangeArrowheads="1"/>
          </p:cNvSpPr>
          <p:nvPr>
            <p:ph type="sldNum" sz="quarter" idx="4"/>
          </p:nvPr>
        </p:nvSpPr>
        <p:spPr/>
        <p:txBody>
          <a:bodyPr/>
          <a:lstStyle>
            <a:lvl1pPr>
              <a:defRPr/>
            </a:lvl1pPr>
          </a:lstStyle>
          <a:p>
            <a:fld id="{6FE4C524-1224-4A94-AB1C-FD5F631B3A0D}" type="slidenum">
              <a:rPr lang="en-US"/>
              <a:pPr/>
              <a:t>‹#›</a:t>
            </a:fld>
            <a:endParaRPr lang="en-US" dirty="0"/>
          </a:p>
        </p:txBody>
      </p:sp>
      <p:grpSp>
        <p:nvGrpSpPr>
          <p:cNvPr id="65553" name="Group 17"/>
          <p:cNvGrpSpPr>
            <a:grpSpLocks/>
          </p:cNvGrpSpPr>
          <p:nvPr userDrawn="1"/>
        </p:nvGrpSpPr>
        <p:grpSpPr bwMode="auto">
          <a:xfrm>
            <a:off x="738188" y="5268926"/>
            <a:ext cx="7848600" cy="55563"/>
            <a:chOff x="429" y="952"/>
            <a:chExt cx="4944" cy="35"/>
          </a:xfrm>
        </p:grpSpPr>
        <p:sp>
          <p:nvSpPr>
            <p:cNvPr id="65554" name="Line 18"/>
            <p:cNvSpPr>
              <a:spLocks noChangeShapeType="1"/>
            </p:cNvSpPr>
            <p:nvPr userDrawn="1"/>
          </p:nvSpPr>
          <p:spPr bwMode="auto">
            <a:xfrm>
              <a:off x="432" y="952"/>
              <a:ext cx="4941" cy="0"/>
            </a:xfrm>
            <a:prstGeom prst="line">
              <a:avLst/>
            </a:prstGeom>
            <a:noFill/>
            <a:ln w="38100">
              <a:solidFill>
                <a:srgbClr val="00008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555" name="Line 19"/>
            <p:cNvSpPr>
              <a:spLocks noChangeShapeType="1"/>
            </p:cNvSpPr>
            <p:nvPr userDrawn="1"/>
          </p:nvSpPr>
          <p:spPr bwMode="auto">
            <a:xfrm>
              <a:off x="429" y="987"/>
              <a:ext cx="4944" cy="0"/>
            </a:xfrm>
            <a:prstGeom prst="line">
              <a:avLst/>
            </a:prstGeom>
            <a:noFill/>
            <a:ln w="38100">
              <a:solidFill>
                <a:srgbClr val="F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pic>
        <p:nvPicPr>
          <p:cNvPr id="2" name="Picture 1" descr="Texas Department of Family and Protective Service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8502" y="533400"/>
            <a:ext cx="4191000" cy="1554163"/>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362200" y="228600"/>
            <a:ext cx="6096000" cy="960438"/>
          </a:xfrm>
        </p:spPr>
        <p:txBody>
          <a:bodyPr/>
          <a:lstStyle>
            <a:lvl1pPr>
              <a:defRPr sz="2800"/>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F476CA1-7E89-4140-86D4-2D4B40D2D7BC}" type="slidenum">
              <a:rPr lang="en-US"/>
              <a:pPr/>
              <a:t>‹#›</a:t>
            </a:fld>
            <a:endParaRPr lang="en-US"/>
          </a:p>
        </p:txBody>
      </p:sp>
    </p:spTree>
    <p:extLst>
      <p:ext uri="{BB962C8B-B14F-4D97-AF65-F5344CB8AC3E}">
        <p14:creationId xmlns:p14="http://schemas.microsoft.com/office/powerpoint/2010/main" val="70601719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98EDAA4-2C66-47E3-830A-6038E89C8289}" type="slidenum">
              <a:rPr lang="en-US"/>
              <a:pPr/>
              <a:t>‹#›</a:t>
            </a:fld>
            <a:endParaRPr lang="en-US"/>
          </a:p>
        </p:txBody>
      </p:sp>
    </p:spTree>
    <p:extLst>
      <p:ext uri="{BB962C8B-B14F-4D97-AF65-F5344CB8AC3E}">
        <p14:creationId xmlns:p14="http://schemas.microsoft.com/office/powerpoint/2010/main" val="214626797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0" y="274638"/>
            <a:ext cx="6172200" cy="868362"/>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381000" y="1341437"/>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B020C72-5B05-4446-B2D9-0A8BE9D707D8}" type="slidenum">
              <a:rPr lang="en-US"/>
              <a:pPr/>
              <a:t>‹#›</a:t>
            </a:fld>
            <a:endParaRPr lang="en-US"/>
          </a:p>
        </p:txBody>
      </p:sp>
    </p:spTree>
    <p:extLst>
      <p:ext uri="{BB962C8B-B14F-4D97-AF65-F5344CB8AC3E}">
        <p14:creationId xmlns:p14="http://schemas.microsoft.com/office/powerpoint/2010/main" val="8182229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563714F-06A4-4F6E-AFE8-8784C31FEF17}" type="slidenum">
              <a:rPr lang="en-US"/>
              <a:pPr/>
              <a:t>‹#›</a:t>
            </a:fld>
            <a:endParaRPr lang="en-US"/>
          </a:p>
        </p:txBody>
      </p:sp>
    </p:spTree>
    <p:extLst>
      <p:ext uri="{BB962C8B-B14F-4D97-AF65-F5344CB8AC3E}">
        <p14:creationId xmlns:p14="http://schemas.microsoft.com/office/powerpoint/2010/main" val="98479401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19C21A6-0088-4395-92BB-DDD386B666D7}" type="slidenum">
              <a:rPr lang="en-US"/>
              <a:pPr/>
              <a:t>‹#›</a:t>
            </a:fld>
            <a:endParaRPr lang="en-US"/>
          </a:p>
        </p:txBody>
      </p:sp>
    </p:spTree>
    <p:extLst>
      <p:ext uri="{BB962C8B-B14F-4D97-AF65-F5344CB8AC3E}">
        <p14:creationId xmlns:p14="http://schemas.microsoft.com/office/powerpoint/2010/main" val="292301050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AA559A1-5156-4E09-9C56-0F6B75458872}" type="slidenum">
              <a:rPr lang="en-US"/>
              <a:pPr/>
              <a:t>‹#›</a:t>
            </a:fld>
            <a:endParaRPr lang="en-US"/>
          </a:p>
        </p:txBody>
      </p:sp>
    </p:spTree>
    <p:extLst>
      <p:ext uri="{BB962C8B-B14F-4D97-AF65-F5344CB8AC3E}">
        <p14:creationId xmlns:p14="http://schemas.microsoft.com/office/powerpoint/2010/main" val="11685322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066026" y="228600"/>
            <a:ext cx="6781800" cy="960438"/>
          </a:xfrm>
        </p:spPr>
        <p:txBody>
          <a:bodyPr/>
          <a:lstStyle>
            <a:lvl1pPr>
              <a:defRPr sz="3200"/>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ECEB07B-AAE5-4835-8DA6-A98CE31C6EA6}" type="slidenum">
              <a:rPr lang="en-US"/>
              <a:pPr/>
              <a:t>‹#›</a:t>
            </a:fld>
            <a:endParaRPr lang="en-US"/>
          </a:p>
        </p:txBody>
      </p:sp>
    </p:spTree>
    <p:extLst>
      <p:ext uri="{BB962C8B-B14F-4D97-AF65-F5344CB8AC3E}">
        <p14:creationId xmlns:p14="http://schemas.microsoft.com/office/powerpoint/2010/main" val="1526691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C4E0E95-BAC9-4914-A03C-DBE64D68927F}" type="slidenum">
              <a:rPr lang="en-US"/>
              <a:pPr/>
              <a:t>‹#›</a:t>
            </a:fld>
            <a:endParaRPr lang="en-US"/>
          </a:p>
        </p:txBody>
      </p:sp>
    </p:spTree>
    <p:extLst>
      <p:ext uri="{BB962C8B-B14F-4D97-AF65-F5344CB8AC3E}">
        <p14:creationId xmlns:p14="http://schemas.microsoft.com/office/powerpoint/2010/main" val="233692829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295400"/>
            <a:ext cx="5111750" cy="4830763"/>
          </a:xfrm>
        </p:spPr>
        <p:txBody>
          <a:bodyPr/>
          <a:lstStyle>
            <a:lvl1pPr>
              <a:defRPr sz="2800"/>
            </a:lvl1pPr>
            <a:lvl2pPr>
              <a:defRPr sz="2400"/>
            </a:lvl2pPr>
            <a:lvl3pPr>
              <a:defRPr sz="20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590800"/>
            <a:ext cx="3008313" cy="3535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8D35679-2FB8-4131-AD0F-1B10585D7FA7}" type="slidenum">
              <a:rPr lang="en-US"/>
              <a:pPr/>
              <a:t>‹#›</a:t>
            </a:fld>
            <a:endParaRPr lang="en-US"/>
          </a:p>
        </p:txBody>
      </p:sp>
    </p:spTree>
    <p:extLst>
      <p:ext uri="{BB962C8B-B14F-4D97-AF65-F5344CB8AC3E}">
        <p14:creationId xmlns:p14="http://schemas.microsoft.com/office/powerpoint/2010/main" val="399733296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F31D8A5-EB18-45F8-B033-1BDDAAB1F185}" type="slidenum">
              <a:rPr lang="en-US"/>
              <a:pPr/>
              <a:t>‹#›</a:t>
            </a:fld>
            <a:endParaRPr lang="en-US"/>
          </a:p>
        </p:txBody>
      </p:sp>
    </p:spTree>
    <p:extLst>
      <p:ext uri="{BB962C8B-B14F-4D97-AF65-F5344CB8AC3E}">
        <p14:creationId xmlns:p14="http://schemas.microsoft.com/office/powerpoint/2010/main" val="101710469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bwMode="auto">
          <a:xfrm>
            <a:off x="2665413" y="304800"/>
            <a:ext cx="6097587" cy="768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63491" name="Rectangle 3"/>
          <p:cNvSpPr>
            <a:spLocks noGrp="1" noChangeArrowheads="1"/>
          </p:cNvSpPr>
          <p:nvPr>
            <p:ph type="body" idx="1"/>
          </p:nvPr>
        </p:nvSpPr>
        <p:spPr bwMode="auto">
          <a:xfrm>
            <a:off x="504498" y="1347944"/>
            <a:ext cx="8229600" cy="4640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349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6349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6349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AC42CCA4-D7A7-4900-84B1-7B9BCFFDA573}" type="slidenum">
              <a:rPr lang="en-US"/>
              <a:pPr/>
              <a:t>‹#›</a:t>
            </a:fld>
            <a:endParaRPr lang="en-US"/>
          </a:p>
        </p:txBody>
      </p:sp>
      <p:grpSp>
        <p:nvGrpSpPr>
          <p:cNvPr id="63496" name="Group 3"/>
          <p:cNvGrpSpPr>
            <a:grpSpLocks/>
          </p:cNvGrpSpPr>
          <p:nvPr userDrawn="1"/>
        </p:nvGrpSpPr>
        <p:grpSpPr bwMode="auto">
          <a:xfrm>
            <a:off x="533400" y="985850"/>
            <a:ext cx="8210551" cy="58738"/>
            <a:chOff x="383" y="950"/>
            <a:chExt cx="5172" cy="37"/>
          </a:xfrm>
        </p:grpSpPr>
        <p:sp>
          <p:nvSpPr>
            <p:cNvPr id="63497" name="Line 4"/>
            <p:cNvSpPr>
              <a:spLocks noChangeShapeType="1"/>
            </p:cNvSpPr>
            <p:nvPr/>
          </p:nvSpPr>
          <p:spPr bwMode="auto">
            <a:xfrm flipV="1">
              <a:off x="383" y="950"/>
              <a:ext cx="5172" cy="0"/>
            </a:xfrm>
            <a:prstGeom prst="line">
              <a:avLst/>
            </a:prstGeom>
            <a:noFill/>
            <a:ln w="38100">
              <a:solidFill>
                <a:srgbClr val="00008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63498" name="Line 5"/>
            <p:cNvSpPr>
              <a:spLocks noChangeShapeType="1"/>
            </p:cNvSpPr>
            <p:nvPr/>
          </p:nvSpPr>
          <p:spPr bwMode="auto">
            <a:xfrm>
              <a:off x="383" y="987"/>
              <a:ext cx="5172" cy="0"/>
            </a:xfrm>
            <a:prstGeom prst="line">
              <a:avLst/>
            </a:prstGeom>
            <a:noFill/>
            <a:ln w="38100">
              <a:solidFill>
                <a:srgbClr val="F000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63499" name="Line 4"/>
          <p:cNvSpPr>
            <a:spLocks noChangeShapeType="1"/>
          </p:cNvSpPr>
          <p:nvPr userDrawn="1"/>
        </p:nvSpPr>
        <p:spPr bwMode="auto">
          <a:xfrm>
            <a:off x="533400" y="6172200"/>
            <a:ext cx="8211152" cy="0"/>
          </a:xfrm>
          <a:prstGeom prst="line">
            <a:avLst/>
          </a:prstGeom>
          <a:noFill/>
          <a:ln w="57150" cmpd="thinThick">
            <a:solidFill>
              <a:srgbClr val="000066">
                <a:alpha val="82000"/>
              </a:srgbClr>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pic>
        <p:nvPicPr>
          <p:cNvPr id="12" name="Picture 11" descr="Texas Department of Family and Protective Services Logo"/>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549214" y="209444"/>
            <a:ext cx="2095500" cy="777082"/>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hf hdr="0" ftr="0" dt="0"/>
  <p:txStyles>
    <p:titleStyle>
      <a:lvl1pPr algn="r" rtl="0" fontAlgn="base">
        <a:spcBef>
          <a:spcPct val="0"/>
        </a:spcBef>
        <a:spcAft>
          <a:spcPct val="0"/>
        </a:spcAft>
        <a:defRPr sz="3000">
          <a:solidFill>
            <a:schemeClr val="tx2"/>
          </a:solidFill>
          <a:latin typeface="Calibri" pitchFamily="34" charset="0"/>
          <a:ea typeface="+mj-ea"/>
          <a:cs typeface="Calibri" pitchFamily="34" charset="0"/>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Calibri" pitchFamily="34" charset="0"/>
          <a:ea typeface="+mn-ea"/>
          <a:cs typeface="Calibri" pitchFamily="34" charset="0"/>
        </a:defRPr>
      </a:lvl1pPr>
      <a:lvl2pPr marL="742950" indent="-285750" algn="l" rtl="0" fontAlgn="base">
        <a:spcBef>
          <a:spcPct val="20000"/>
        </a:spcBef>
        <a:spcAft>
          <a:spcPct val="0"/>
        </a:spcAft>
        <a:buChar char="–"/>
        <a:defRPr sz="2800">
          <a:solidFill>
            <a:schemeClr val="tx1"/>
          </a:solidFill>
          <a:latin typeface="Calibri" pitchFamily="34" charset="0"/>
          <a:cs typeface="Calibri" pitchFamily="34" charset="0"/>
        </a:defRPr>
      </a:lvl2pPr>
      <a:lvl3pPr marL="1143000" indent="-228600" algn="l" rtl="0" fontAlgn="base">
        <a:spcBef>
          <a:spcPct val="20000"/>
        </a:spcBef>
        <a:spcAft>
          <a:spcPct val="0"/>
        </a:spcAft>
        <a:buChar char="•"/>
        <a:defRPr sz="2400">
          <a:solidFill>
            <a:schemeClr val="tx1"/>
          </a:solidFill>
          <a:latin typeface="Calibri" pitchFamily="34" charset="0"/>
          <a:cs typeface="Calibri" pitchFamily="34" charset="0"/>
        </a:defRPr>
      </a:lvl3pPr>
      <a:lvl4pPr marL="1600200" indent="-228600" algn="l" rtl="0" fontAlgn="base">
        <a:spcBef>
          <a:spcPct val="20000"/>
        </a:spcBef>
        <a:spcAft>
          <a:spcPct val="0"/>
        </a:spcAft>
        <a:buChar char="–"/>
        <a:defRPr sz="2000">
          <a:solidFill>
            <a:schemeClr val="tx1"/>
          </a:solidFill>
          <a:latin typeface="Calibri" pitchFamily="34" charset="0"/>
          <a:cs typeface="Calibri" pitchFamily="34" charset="0"/>
        </a:defRPr>
      </a:lvl4pPr>
      <a:lvl5pPr marL="2057400" indent="-228600" algn="l" rtl="0" fontAlgn="base">
        <a:spcBef>
          <a:spcPct val="20000"/>
        </a:spcBef>
        <a:spcAft>
          <a:spcPct val="0"/>
        </a:spcAft>
        <a:buChar char="»"/>
        <a:defRPr sz="2000">
          <a:solidFill>
            <a:schemeClr val="tx1"/>
          </a:solidFill>
          <a:latin typeface="Calibri" pitchFamily="34" charset="0"/>
          <a:cs typeface="Calibri"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4"/>
          <p:cNvSpPr>
            <a:spLocks noGrp="1" noChangeArrowheads="1"/>
          </p:cNvSpPr>
          <p:nvPr>
            <p:ph type="ctrTitle"/>
          </p:nvPr>
        </p:nvSpPr>
        <p:spPr>
          <a:xfrm>
            <a:off x="685800" y="4038600"/>
            <a:ext cx="7772400" cy="781050"/>
          </a:xfrm>
          <a:noFill/>
        </p:spPr>
        <p:txBody>
          <a:bodyPr anchor="b"/>
          <a:lstStyle/>
          <a:p>
            <a:pPr algn="ctr"/>
            <a:r>
              <a:rPr lang="en-US" sz="3000" b="1" dirty="0">
                <a:solidFill>
                  <a:srgbClr val="000066"/>
                </a:solidFill>
                <a:latin typeface="+mj-lt"/>
                <a:cs typeface="+mj-cs"/>
              </a:rPr>
              <a:t>Presentation to the </a:t>
            </a:r>
            <a:br>
              <a:rPr lang="en-US" sz="3000" b="1" dirty="0">
                <a:solidFill>
                  <a:srgbClr val="000066"/>
                </a:solidFill>
                <a:latin typeface="+mj-lt"/>
                <a:cs typeface="+mj-cs"/>
              </a:rPr>
            </a:br>
            <a:r>
              <a:rPr lang="en-US" sz="3000" b="1" dirty="0">
                <a:solidFill>
                  <a:srgbClr val="000066"/>
                </a:solidFill>
                <a:latin typeface="+mj-lt"/>
                <a:cs typeface="+mj-cs"/>
              </a:rPr>
              <a:t>Transition Legislative Oversight Committee </a:t>
            </a:r>
            <a:br>
              <a:rPr lang="en-US" sz="3000" b="1" dirty="0">
                <a:solidFill>
                  <a:srgbClr val="000066"/>
                </a:solidFill>
                <a:latin typeface="+mj-lt"/>
                <a:cs typeface="+mj-cs"/>
              </a:rPr>
            </a:br>
            <a:r>
              <a:rPr lang="en-US" sz="3000" b="1" dirty="0">
                <a:solidFill>
                  <a:srgbClr val="000066"/>
                </a:solidFill>
                <a:latin typeface="+mj-lt"/>
                <a:cs typeface="+mj-cs"/>
              </a:rPr>
              <a:t>on Transformation of the</a:t>
            </a:r>
            <a:br>
              <a:rPr lang="en-US" sz="3000" b="1" dirty="0">
                <a:solidFill>
                  <a:srgbClr val="000066"/>
                </a:solidFill>
                <a:latin typeface="+mj-lt"/>
                <a:cs typeface="+mj-cs"/>
              </a:rPr>
            </a:br>
            <a:r>
              <a:rPr lang="en-US" sz="3000" b="1" dirty="0">
                <a:solidFill>
                  <a:srgbClr val="000066"/>
                </a:solidFill>
                <a:latin typeface="+mj-lt"/>
                <a:cs typeface="+mj-cs"/>
              </a:rPr>
              <a:t>Health and Human Services System</a:t>
            </a:r>
          </a:p>
        </p:txBody>
      </p:sp>
      <p:sp>
        <p:nvSpPr>
          <p:cNvPr id="56325" name="Rectangle 5"/>
          <p:cNvSpPr>
            <a:spLocks noGrp="1" noChangeArrowheads="1"/>
          </p:cNvSpPr>
          <p:nvPr>
            <p:ph type="subTitle" idx="1"/>
          </p:nvPr>
        </p:nvSpPr>
        <p:spPr>
          <a:xfrm>
            <a:off x="1371600" y="5410200"/>
            <a:ext cx="6400800" cy="1752600"/>
          </a:xfrm>
        </p:spPr>
        <p:txBody>
          <a:bodyPr/>
          <a:lstStyle/>
          <a:p>
            <a:pPr>
              <a:lnSpc>
                <a:spcPct val="90000"/>
              </a:lnSpc>
            </a:pPr>
            <a:r>
              <a:rPr lang="en-US" sz="2400" dirty="0">
                <a:solidFill>
                  <a:srgbClr val="000066"/>
                </a:solidFill>
                <a:latin typeface="+mn-lt"/>
                <a:cs typeface="+mn-cs"/>
              </a:rPr>
              <a:t>Judge John Specia, DFPS Commissioner</a:t>
            </a:r>
          </a:p>
          <a:p>
            <a:pPr>
              <a:lnSpc>
                <a:spcPct val="90000"/>
              </a:lnSpc>
            </a:pPr>
            <a:r>
              <a:rPr lang="en-US" sz="2400" dirty="0" smtClean="0">
                <a:solidFill>
                  <a:srgbClr val="000066"/>
                </a:solidFill>
                <a:latin typeface="+mn-lt"/>
                <a:cs typeface="+mn-cs"/>
              </a:rPr>
              <a:t>March 31, 2016</a:t>
            </a:r>
            <a:endParaRPr lang="en-US" sz="2400" dirty="0">
              <a:solidFill>
                <a:srgbClr val="000066"/>
              </a:solidFill>
              <a:latin typeface="+mn-lt"/>
              <a:cs typeface="+mn-cs"/>
            </a:endParaRPr>
          </a:p>
          <a:p>
            <a:pPr>
              <a:lnSpc>
                <a:spcPct val="90000"/>
              </a:lnSpc>
            </a:pPr>
            <a:r>
              <a:rPr lang="en-US" sz="2400" dirty="0" smtClean="0">
                <a:solidFill>
                  <a:srgbClr val="000066"/>
                </a:solidFill>
                <a:latin typeface="+mn-lt"/>
                <a:cs typeface="+mn-cs"/>
              </a:rPr>
              <a:t>9:30am</a:t>
            </a:r>
            <a:endParaRPr lang="en-US" sz="2400" dirty="0">
              <a:solidFill>
                <a:srgbClr val="000066"/>
              </a:solidFill>
              <a:latin typeface="+mn-lt"/>
              <a:cs typeface="+mn-cs"/>
            </a:endParaRPr>
          </a:p>
          <a:p>
            <a:pPr>
              <a:lnSpc>
                <a:spcPct val="90000"/>
              </a:lnSpc>
            </a:pPr>
            <a:endParaRPr lang="en-US" sz="2400" dirty="0">
              <a:solidFill>
                <a:srgbClr val="000066"/>
              </a:solidFill>
              <a:latin typeface="+mn-lt"/>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PEI and THV Merger</a:t>
            </a:r>
          </a:p>
        </p:txBody>
      </p:sp>
      <p:sp>
        <p:nvSpPr>
          <p:cNvPr id="3" name="Content Placeholder 2"/>
          <p:cNvSpPr>
            <a:spLocks noGrp="1"/>
          </p:cNvSpPr>
          <p:nvPr>
            <p:ph idx="1"/>
          </p:nvPr>
        </p:nvSpPr>
        <p:spPr>
          <a:xfrm>
            <a:off x="381000" y="1143000"/>
            <a:ext cx="8229600" cy="4525963"/>
          </a:xfrm>
        </p:spPr>
        <p:txBody>
          <a:bodyPr/>
          <a:lstStyle/>
          <a:p>
            <a:pPr marL="0" indent="0">
              <a:spcBef>
                <a:spcPts val="0"/>
              </a:spcBef>
              <a:buNone/>
            </a:pPr>
            <a:r>
              <a:rPr lang="en-US" sz="1850" b="1" dirty="0" smtClean="0"/>
              <a:t>Prevention and Early Intervention (PEI)</a:t>
            </a:r>
            <a:r>
              <a:rPr lang="en-US" sz="1850" dirty="0" smtClean="0"/>
              <a:t> </a:t>
            </a:r>
            <a:r>
              <a:rPr lang="en-US" sz="1850" dirty="0"/>
              <a:t>is a division of DFPS that focuses on stopping abuse and neglect and juvenile delinquency before </a:t>
            </a:r>
            <a:r>
              <a:rPr lang="en-US" sz="1850" dirty="0" smtClean="0"/>
              <a:t>it happens in all 254 counties by:</a:t>
            </a:r>
          </a:p>
          <a:p>
            <a:pPr lvl="1">
              <a:spcBef>
                <a:spcPts val="0"/>
              </a:spcBef>
              <a:buFont typeface="Courier New" panose="02070309020205020404" pitchFamily="49" charset="0"/>
              <a:buChar char="o"/>
            </a:pPr>
            <a:r>
              <a:rPr lang="en-US" sz="1850" dirty="0"/>
              <a:t>Managing community-based programs that prevent child abuse and juvenile delinquency.</a:t>
            </a:r>
          </a:p>
          <a:p>
            <a:pPr lvl="1">
              <a:spcBef>
                <a:spcPts val="0"/>
              </a:spcBef>
              <a:buFont typeface="Courier New" panose="02070309020205020404" pitchFamily="49" charset="0"/>
              <a:buChar char="o"/>
            </a:pPr>
            <a:r>
              <a:rPr lang="en-US" sz="1850" dirty="0"/>
              <a:t>Helping communities identify their prevention needs and enhance local services.</a:t>
            </a:r>
          </a:p>
          <a:p>
            <a:pPr lvl="1">
              <a:spcBef>
                <a:spcPts val="0"/>
              </a:spcBef>
              <a:buFont typeface="Courier New" panose="02070309020205020404" pitchFamily="49" charset="0"/>
              <a:buChar char="o"/>
            </a:pPr>
            <a:r>
              <a:rPr lang="en-US" sz="1850" dirty="0"/>
              <a:t>Helping communities create new programs and improve existing ones that improve outcomes for children, youth, and their families. </a:t>
            </a:r>
          </a:p>
          <a:p>
            <a:pPr marL="0" lvl="0" indent="0">
              <a:spcBef>
                <a:spcPts val="0"/>
              </a:spcBef>
              <a:buNone/>
              <a:defRPr/>
            </a:pPr>
            <a:endParaRPr lang="en-US" sz="1850" dirty="0" smtClean="0"/>
          </a:p>
          <a:p>
            <a:pPr marL="0" lvl="0" indent="0">
              <a:spcBef>
                <a:spcPts val="0"/>
              </a:spcBef>
              <a:buNone/>
              <a:defRPr/>
            </a:pPr>
            <a:r>
              <a:rPr lang="en-US" sz="1850" b="1" dirty="0" smtClean="0"/>
              <a:t>The </a:t>
            </a:r>
            <a:r>
              <a:rPr lang="en-US" sz="1850" b="1" dirty="0"/>
              <a:t>Texas Home Visiting </a:t>
            </a:r>
            <a:r>
              <a:rPr lang="en-US" sz="1850" b="1" dirty="0" smtClean="0"/>
              <a:t>(THV) </a:t>
            </a:r>
            <a:r>
              <a:rPr lang="en-US" sz="1850" dirty="0" smtClean="0"/>
              <a:t>helps </a:t>
            </a:r>
            <a:r>
              <a:rPr lang="en-US" sz="1850" dirty="0"/>
              <a:t>to build brighter outcomes for our youngest Texans across 41 Texas Counties </a:t>
            </a:r>
            <a:r>
              <a:rPr lang="en-US" sz="1850" dirty="0" smtClean="0"/>
              <a:t>by:</a:t>
            </a:r>
          </a:p>
          <a:p>
            <a:pPr lvl="1">
              <a:spcBef>
                <a:spcPts val="0"/>
              </a:spcBef>
              <a:buFont typeface="Courier New" panose="02070309020205020404" pitchFamily="49" charset="0"/>
              <a:buChar char="o"/>
            </a:pPr>
            <a:r>
              <a:rPr lang="en-US" sz="1850" dirty="0" smtClean="0"/>
              <a:t>Matching </a:t>
            </a:r>
            <a:r>
              <a:rPr lang="en-US" sz="1850" dirty="0"/>
              <a:t>parents with a trained home visitor who can assist with questions about pregnancy and parenting and can help parents find services that help care for the family.</a:t>
            </a:r>
          </a:p>
          <a:p>
            <a:pPr lvl="1">
              <a:buFont typeface="Courier New" panose="02070309020205020404" pitchFamily="49" charset="0"/>
              <a:buChar char="o"/>
            </a:pPr>
            <a:r>
              <a:rPr lang="en-US" sz="1850" dirty="0"/>
              <a:t>THV programs place emphasis on maternal and infant wellness outcomes and school </a:t>
            </a:r>
            <a:r>
              <a:rPr lang="en-US" sz="1850" dirty="0" smtClean="0"/>
              <a:t>readiness.</a:t>
            </a:r>
            <a:endParaRPr lang="en-US" sz="1850" dirty="0"/>
          </a:p>
          <a:p>
            <a:pPr marL="0" lvl="0" indent="0">
              <a:spcBef>
                <a:spcPts val="0"/>
              </a:spcBef>
              <a:buNone/>
              <a:defRPr/>
            </a:pPr>
            <a:endParaRPr lang="en-US" sz="2000" dirty="0"/>
          </a:p>
        </p:txBody>
      </p:sp>
      <p:sp>
        <p:nvSpPr>
          <p:cNvPr id="4" name="Slide Number Placeholder 3"/>
          <p:cNvSpPr>
            <a:spLocks noGrp="1"/>
          </p:cNvSpPr>
          <p:nvPr>
            <p:ph type="sldNum" sz="quarter" idx="12"/>
          </p:nvPr>
        </p:nvSpPr>
        <p:spPr/>
        <p:txBody>
          <a:bodyPr/>
          <a:lstStyle/>
          <a:p>
            <a:fld id="{BB020C72-5B05-4446-B2D9-0A8BE9D707D8}" type="slidenum">
              <a:rPr lang="en-US" smtClean="0"/>
              <a:pPr/>
              <a:t>2</a:t>
            </a:fld>
            <a:endParaRPr lang="en-US"/>
          </a:p>
        </p:txBody>
      </p:sp>
    </p:spTree>
    <p:extLst>
      <p:ext uri="{BB962C8B-B14F-4D97-AF65-F5344CB8AC3E}">
        <p14:creationId xmlns:p14="http://schemas.microsoft.com/office/powerpoint/2010/main" val="3629673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PEI</a:t>
            </a:r>
            <a:endParaRPr lang="en-US" dirty="0"/>
          </a:p>
        </p:txBody>
      </p:sp>
      <p:sp>
        <p:nvSpPr>
          <p:cNvPr id="4" name="Slide Number Placeholder 3"/>
          <p:cNvSpPr>
            <a:spLocks noGrp="1"/>
          </p:cNvSpPr>
          <p:nvPr>
            <p:ph type="sldNum" sz="quarter" idx="12"/>
          </p:nvPr>
        </p:nvSpPr>
        <p:spPr/>
        <p:txBody>
          <a:bodyPr/>
          <a:lstStyle/>
          <a:p>
            <a:fld id="{BB020C72-5B05-4446-B2D9-0A8BE9D707D8}" type="slidenum">
              <a:rPr lang="en-US" smtClean="0"/>
              <a:pPr/>
              <a:t>3</a:t>
            </a:fld>
            <a:endParaRPr lang="en-US"/>
          </a:p>
        </p:txBody>
      </p:sp>
      <p:sp>
        <p:nvSpPr>
          <p:cNvPr id="5" name="TextBox 4"/>
          <p:cNvSpPr txBox="1"/>
          <p:nvPr/>
        </p:nvSpPr>
        <p:spPr>
          <a:xfrm>
            <a:off x="553192" y="1676400"/>
            <a:ext cx="2514600" cy="4247317"/>
          </a:xfrm>
          <a:prstGeom prst="rect">
            <a:avLst/>
          </a:prstGeom>
          <a:ln>
            <a:solidFill>
              <a:schemeClr val="accent5"/>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lvl="0"/>
            <a:r>
              <a:rPr lang="en-US" sz="2200" b="1" dirty="0" smtClean="0"/>
              <a:t>Early Childhood</a:t>
            </a:r>
          </a:p>
          <a:p>
            <a:pPr lvl="0"/>
            <a:endParaRPr lang="en-US" sz="1200" dirty="0"/>
          </a:p>
          <a:p>
            <a:pPr marL="285750" indent="-285750">
              <a:buFont typeface="Arial" panose="020B0604020202020204" pitchFamily="34" charset="0"/>
              <a:buChar char="•"/>
            </a:pPr>
            <a:r>
              <a:rPr lang="en-US" dirty="0" smtClean="0"/>
              <a:t>Help through Intervention and Prevention (HIP)</a:t>
            </a:r>
          </a:p>
          <a:p>
            <a:pPr marL="285750" indent="-285750">
              <a:buFont typeface="Arial" panose="020B0604020202020204" pitchFamily="34" charset="0"/>
              <a:buChar char="•"/>
            </a:pPr>
            <a:endParaRPr lang="en-US" sz="1000" dirty="0" smtClean="0"/>
          </a:p>
          <a:p>
            <a:pPr marL="285750" indent="-285750">
              <a:buFont typeface="Arial" panose="020B0604020202020204" pitchFamily="34" charset="0"/>
              <a:buChar char="•"/>
            </a:pPr>
            <a:r>
              <a:rPr lang="en-US" dirty="0" smtClean="0"/>
              <a:t>Healthy Outcomes through Prevention and Support (HOPES)</a:t>
            </a:r>
          </a:p>
          <a:p>
            <a:pPr marL="285750" indent="-285750">
              <a:buFont typeface="Arial" panose="020B0604020202020204" pitchFamily="34" charset="0"/>
              <a:buChar char="•"/>
            </a:pPr>
            <a:endParaRPr lang="en-US" sz="1000" dirty="0"/>
          </a:p>
          <a:p>
            <a:pPr marL="285750" indent="-285750">
              <a:buFont typeface="Arial" panose="020B0604020202020204" pitchFamily="34" charset="0"/>
              <a:buChar char="•"/>
            </a:pPr>
            <a:r>
              <a:rPr lang="en-US" dirty="0" smtClean="0"/>
              <a:t>Texas Home Visiting (THV)</a:t>
            </a:r>
          </a:p>
          <a:p>
            <a:pPr marL="285750" indent="-285750">
              <a:buFont typeface="Arial" panose="020B0604020202020204" pitchFamily="34" charset="0"/>
              <a:buChar char="•"/>
            </a:pPr>
            <a:endParaRPr lang="en-US" sz="1000" dirty="0" smtClean="0"/>
          </a:p>
          <a:p>
            <a:pPr marL="285750" indent="-285750">
              <a:buFont typeface="Arial" panose="020B0604020202020204" pitchFamily="34" charset="0"/>
              <a:buChar char="•"/>
            </a:pPr>
            <a:r>
              <a:rPr lang="en-US" dirty="0" smtClean="0"/>
              <a:t>Safe Babies</a:t>
            </a:r>
            <a:endParaRPr lang="en-US" dirty="0"/>
          </a:p>
          <a:p>
            <a:endParaRPr lang="en-US" dirty="0"/>
          </a:p>
        </p:txBody>
      </p:sp>
      <p:sp>
        <p:nvSpPr>
          <p:cNvPr id="6" name="TextBox 5"/>
          <p:cNvSpPr txBox="1"/>
          <p:nvPr/>
        </p:nvSpPr>
        <p:spPr>
          <a:xfrm>
            <a:off x="3352800" y="1676400"/>
            <a:ext cx="2169261" cy="4370427"/>
          </a:xfrm>
          <a:prstGeom prst="rect">
            <a:avLst/>
          </a:prstGeom>
          <a:ln>
            <a:solidFill>
              <a:schemeClr val="accent4"/>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2200" b="1" dirty="0" smtClean="0"/>
              <a:t>Youth</a:t>
            </a:r>
          </a:p>
          <a:p>
            <a:endParaRPr lang="en-US" sz="1200" b="1" dirty="0"/>
          </a:p>
          <a:p>
            <a:pPr marL="342900" indent="-342900">
              <a:buFont typeface="Arial" panose="020B0604020202020204" pitchFamily="34" charset="0"/>
              <a:buChar char="•"/>
            </a:pPr>
            <a:r>
              <a:rPr lang="en-US" dirty="0" smtClean="0"/>
              <a:t>Service to At-Risk Youth (STAR)</a:t>
            </a:r>
          </a:p>
          <a:p>
            <a:pPr marL="342900" indent="-342900">
              <a:buFont typeface="Arial" panose="020B0604020202020204" pitchFamily="34" charset="0"/>
              <a:buChar char="•"/>
            </a:pPr>
            <a:endParaRPr lang="en-US" sz="1000" dirty="0" smtClean="0"/>
          </a:p>
          <a:p>
            <a:pPr marL="342900" indent="-342900">
              <a:buFont typeface="Arial" panose="020B0604020202020204" pitchFamily="34" charset="0"/>
              <a:buChar char="•"/>
            </a:pPr>
            <a:r>
              <a:rPr lang="en-US" dirty="0" smtClean="0"/>
              <a:t>Community Youth Development (CYD)</a:t>
            </a:r>
          </a:p>
          <a:p>
            <a:pPr marL="342900" indent="-342900">
              <a:buFont typeface="Arial" panose="020B0604020202020204" pitchFamily="34" charset="0"/>
              <a:buChar char="•"/>
            </a:pPr>
            <a:endParaRPr lang="en-US" sz="1000" dirty="0" smtClean="0"/>
          </a:p>
          <a:p>
            <a:pPr marL="342900" indent="-342900">
              <a:buFont typeface="Arial" panose="020B0604020202020204" pitchFamily="34" charset="0"/>
              <a:buChar char="•"/>
            </a:pPr>
            <a:r>
              <a:rPr lang="en-US" dirty="0" smtClean="0"/>
              <a:t>Statewide Youth Services Network (SYSN)</a:t>
            </a:r>
            <a:endParaRPr lang="en-US" sz="2200" dirty="0" smtClean="0"/>
          </a:p>
          <a:p>
            <a:endParaRPr lang="en-US" sz="2200" b="1" dirty="0"/>
          </a:p>
        </p:txBody>
      </p:sp>
      <p:sp>
        <p:nvSpPr>
          <p:cNvPr id="7" name="TextBox 6"/>
          <p:cNvSpPr txBox="1"/>
          <p:nvPr/>
        </p:nvSpPr>
        <p:spPr>
          <a:xfrm>
            <a:off x="5867400" y="1690255"/>
            <a:ext cx="2743200" cy="4278094"/>
          </a:xfrm>
          <a:prstGeom prst="rect">
            <a:avLst/>
          </a:prstGeom>
          <a:ln>
            <a:solidFill>
              <a:schemeClr val="accent5"/>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2200" b="1" dirty="0" smtClean="0"/>
              <a:t>Family</a:t>
            </a:r>
          </a:p>
          <a:p>
            <a:endParaRPr lang="en-US" sz="1200" b="1" dirty="0" smtClean="0"/>
          </a:p>
          <a:p>
            <a:pPr marL="342900" indent="-342900">
              <a:buFont typeface="Arial" panose="020B0604020202020204" pitchFamily="34" charset="0"/>
              <a:buChar char="•"/>
            </a:pPr>
            <a:r>
              <a:rPr lang="en-US" dirty="0" smtClean="0"/>
              <a:t>Community-Based Child Abuse Prevention (CBCAP)</a:t>
            </a:r>
          </a:p>
          <a:p>
            <a:pPr marL="342900" indent="-342900">
              <a:buFont typeface="Arial" panose="020B0604020202020204" pitchFamily="34" charset="0"/>
              <a:buChar char="•"/>
            </a:pPr>
            <a:endParaRPr lang="en-US" sz="1000" dirty="0" smtClean="0"/>
          </a:p>
          <a:p>
            <a:pPr marL="342900" indent="-342900">
              <a:buFont typeface="Arial" panose="020B0604020202020204" pitchFamily="34" charset="0"/>
              <a:buChar char="•"/>
            </a:pPr>
            <a:r>
              <a:rPr lang="en-US" dirty="0" smtClean="0"/>
              <a:t>Community-Based Family Services (CBFS)</a:t>
            </a:r>
          </a:p>
          <a:p>
            <a:pPr marL="342900" indent="-342900">
              <a:buFont typeface="Arial" panose="020B0604020202020204" pitchFamily="34" charset="0"/>
              <a:buChar char="•"/>
            </a:pPr>
            <a:endParaRPr lang="en-US" sz="1000" dirty="0" smtClean="0"/>
          </a:p>
          <a:p>
            <a:pPr marL="342900" indent="-342900">
              <a:buFont typeface="Arial" panose="020B0604020202020204" pitchFamily="34" charset="0"/>
              <a:buChar char="•"/>
            </a:pPr>
            <a:r>
              <a:rPr lang="en-US" dirty="0" smtClean="0"/>
              <a:t>Texas Families: Together and Safe</a:t>
            </a:r>
          </a:p>
          <a:p>
            <a:pPr marL="342900" indent="-342900">
              <a:buFont typeface="Arial" panose="020B0604020202020204" pitchFamily="34" charset="0"/>
              <a:buChar char="•"/>
            </a:pPr>
            <a:endParaRPr lang="en-US" sz="1000" dirty="0" smtClean="0"/>
          </a:p>
          <a:p>
            <a:pPr marL="342900" indent="-342900">
              <a:buFont typeface="Arial" panose="020B0604020202020204" pitchFamily="34" charset="0"/>
              <a:buChar char="•"/>
            </a:pPr>
            <a:r>
              <a:rPr lang="en-US" dirty="0" smtClean="0"/>
              <a:t>Military and Veteran Families</a:t>
            </a:r>
          </a:p>
          <a:p>
            <a:pPr marL="342900" indent="-342900">
              <a:buFont typeface="Arial" panose="020B0604020202020204" pitchFamily="34" charset="0"/>
              <a:buChar char="•"/>
            </a:pPr>
            <a:endParaRPr lang="en-US" sz="1000" dirty="0" smtClean="0"/>
          </a:p>
          <a:p>
            <a:pPr marL="342900" indent="-342900">
              <a:buFont typeface="Arial" panose="020B0604020202020204" pitchFamily="34" charset="0"/>
              <a:buChar char="•"/>
            </a:pPr>
            <a:r>
              <a:rPr lang="en-US" dirty="0" smtClean="0"/>
              <a:t>Fatherhood</a:t>
            </a:r>
            <a:endParaRPr lang="en-US" dirty="0"/>
          </a:p>
        </p:txBody>
      </p:sp>
      <p:sp>
        <p:nvSpPr>
          <p:cNvPr id="8" name="TextBox 7"/>
          <p:cNvSpPr txBox="1"/>
          <p:nvPr/>
        </p:nvSpPr>
        <p:spPr>
          <a:xfrm>
            <a:off x="749135" y="1057028"/>
            <a:ext cx="7924800" cy="477054"/>
          </a:xfrm>
          <a:prstGeom prst="rect">
            <a:avLst/>
          </a:prstGeom>
          <a:noFill/>
        </p:spPr>
        <p:txBody>
          <a:bodyPr wrap="square" rtlCol="0">
            <a:spAutoFit/>
          </a:bodyPr>
          <a:lstStyle/>
          <a:p>
            <a:pPr algn="ctr"/>
            <a:r>
              <a:rPr lang="en-US" sz="2500" dirty="0" smtClean="0">
                <a:solidFill>
                  <a:schemeClr val="tx2"/>
                </a:solidFill>
              </a:rPr>
              <a:t>PEI Programs and Initiatives</a:t>
            </a:r>
          </a:p>
        </p:txBody>
      </p:sp>
    </p:spTree>
    <p:extLst>
      <p:ext uri="{BB962C8B-B14F-4D97-AF65-F5344CB8AC3E}">
        <p14:creationId xmlns:p14="http://schemas.microsoft.com/office/powerpoint/2010/main" val="3890162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PEI</a:t>
            </a:r>
            <a:endParaRPr lang="en-US" dirty="0"/>
          </a:p>
        </p:txBody>
      </p:sp>
      <p:sp>
        <p:nvSpPr>
          <p:cNvPr id="4" name="Slide Number Placeholder 3"/>
          <p:cNvSpPr>
            <a:spLocks noGrp="1"/>
          </p:cNvSpPr>
          <p:nvPr>
            <p:ph type="sldNum" sz="quarter" idx="12"/>
          </p:nvPr>
        </p:nvSpPr>
        <p:spPr/>
        <p:txBody>
          <a:bodyPr/>
          <a:lstStyle/>
          <a:p>
            <a:fld id="{BB020C72-5B05-4446-B2D9-0A8BE9D707D8}" type="slidenum">
              <a:rPr lang="en-US" smtClean="0"/>
              <a:pPr/>
              <a:t>4</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1407777044"/>
              </p:ext>
            </p:extLst>
          </p:nvPr>
        </p:nvGraphicFramePr>
        <p:xfrm>
          <a:off x="1050471" y="1981200"/>
          <a:ext cx="6781800" cy="3875174"/>
        </p:xfrm>
        <a:graphic>
          <a:graphicData uri="http://schemas.openxmlformats.org/drawingml/2006/table">
            <a:tbl>
              <a:tblPr firstRow="1" firstCol="1" bandRow="1">
                <a:tableStyleId>{21E4AEA4-8DFA-4A89-87EB-49C32662AFE0}</a:tableStyleId>
              </a:tblPr>
              <a:tblGrid>
                <a:gridCol w="1695450"/>
                <a:gridCol w="1695450"/>
                <a:gridCol w="1695450"/>
                <a:gridCol w="1695450"/>
              </a:tblGrid>
              <a:tr h="759179">
                <a:tc>
                  <a:txBody>
                    <a:bodyPr/>
                    <a:lstStyle/>
                    <a:p>
                      <a:pPr marL="0" marR="0">
                        <a:lnSpc>
                          <a:spcPct val="115000"/>
                        </a:lnSpc>
                        <a:spcBef>
                          <a:spcPts val="0"/>
                        </a:spcBef>
                        <a:spcAft>
                          <a:spcPts val="0"/>
                        </a:spcAft>
                      </a:pPr>
                      <a:r>
                        <a:rPr lang="en-US" sz="1200" dirty="0">
                          <a:effectLst/>
                        </a:rPr>
                        <a:t>Program/Unit</a:t>
                      </a:r>
                      <a:endParaRPr lang="en-US" sz="1200" dirty="0">
                        <a:effectLst/>
                        <a:latin typeface="Calibri"/>
                        <a:ea typeface="Calibri"/>
                        <a:cs typeface="Times New Roman"/>
                      </a:endParaRPr>
                    </a:p>
                  </a:txBody>
                  <a:tcPr marL="36401" marR="36401" marT="0" marB="0"/>
                </a:tc>
                <a:tc>
                  <a:txBody>
                    <a:bodyPr/>
                    <a:lstStyle/>
                    <a:p>
                      <a:pPr marL="0" marR="0">
                        <a:lnSpc>
                          <a:spcPct val="115000"/>
                        </a:lnSpc>
                        <a:spcBef>
                          <a:spcPts val="0"/>
                        </a:spcBef>
                        <a:spcAft>
                          <a:spcPts val="0"/>
                        </a:spcAft>
                      </a:pPr>
                      <a:r>
                        <a:rPr lang="en-US" sz="1200" dirty="0" smtClean="0">
                          <a:effectLst/>
                        </a:rPr>
                        <a:t>Texas </a:t>
                      </a:r>
                      <a:r>
                        <a:rPr lang="en-US" sz="1200" dirty="0">
                          <a:effectLst/>
                        </a:rPr>
                        <a:t>Home Visiting Program (HHSC)</a:t>
                      </a:r>
                      <a:endParaRPr lang="en-US" sz="1200" dirty="0">
                        <a:effectLst/>
                        <a:latin typeface="Calibri"/>
                        <a:ea typeface="Calibri"/>
                        <a:cs typeface="Times New Roman"/>
                      </a:endParaRPr>
                    </a:p>
                  </a:txBody>
                  <a:tcPr marL="36401" marR="36401" marT="0" marB="0"/>
                </a:tc>
                <a:tc>
                  <a:txBody>
                    <a:bodyPr/>
                    <a:lstStyle/>
                    <a:p>
                      <a:pPr marL="0" marR="0">
                        <a:lnSpc>
                          <a:spcPct val="115000"/>
                        </a:lnSpc>
                        <a:spcBef>
                          <a:spcPts val="0"/>
                        </a:spcBef>
                        <a:spcAft>
                          <a:spcPts val="0"/>
                        </a:spcAft>
                      </a:pPr>
                      <a:r>
                        <a:rPr lang="en-US" sz="1200" dirty="0">
                          <a:effectLst/>
                        </a:rPr>
                        <a:t>Prevention and Early Intervention (DFPS)</a:t>
                      </a:r>
                      <a:endParaRPr lang="en-US" sz="1200" dirty="0">
                        <a:effectLst/>
                        <a:latin typeface="Calibri"/>
                        <a:ea typeface="Calibri"/>
                        <a:cs typeface="Times New Roman"/>
                      </a:endParaRPr>
                    </a:p>
                  </a:txBody>
                  <a:tcPr marL="36401" marR="36401" marT="0" marB="0"/>
                </a:tc>
                <a:tc>
                  <a:txBody>
                    <a:bodyPr/>
                    <a:lstStyle/>
                    <a:p>
                      <a:pPr marL="0" marR="0">
                        <a:lnSpc>
                          <a:spcPct val="115000"/>
                        </a:lnSpc>
                        <a:spcBef>
                          <a:spcPts val="0"/>
                        </a:spcBef>
                        <a:spcAft>
                          <a:spcPts val="0"/>
                        </a:spcAft>
                      </a:pPr>
                      <a:r>
                        <a:rPr lang="en-US" sz="1200" dirty="0">
                          <a:effectLst/>
                        </a:rPr>
                        <a:t>Total</a:t>
                      </a:r>
                      <a:endParaRPr lang="en-US" sz="1200" dirty="0">
                        <a:effectLst/>
                        <a:latin typeface="Calibri"/>
                        <a:ea typeface="Calibri"/>
                        <a:cs typeface="Times New Roman"/>
                      </a:endParaRPr>
                    </a:p>
                  </a:txBody>
                  <a:tcPr marL="0" marR="0" marT="0" marB="0"/>
                </a:tc>
              </a:tr>
              <a:tr h="456468">
                <a:tc>
                  <a:txBody>
                    <a:bodyPr/>
                    <a:lstStyle/>
                    <a:p>
                      <a:pPr marL="0" marR="0">
                        <a:lnSpc>
                          <a:spcPct val="115000"/>
                        </a:lnSpc>
                        <a:spcBef>
                          <a:spcPts val="0"/>
                        </a:spcBef>
                        <a:spcAft>
                          <a:spcPts val="0"/>
                        </a:spcAft>
                      </a:pPr>
                      <a:r>
                        <a:rPr lang="en-US" sz="1200">
                          <a:effectLst/>
                        </a:rPr>
                        <a:t>Total FY 2016-2017 Budget</a:t>
                      </a:r>
                      <a:endParaRPr lang="en-US" sz="1200">
                        <a:effectLst/>
                        <a:latin typeface="Calibri"/>
                        <a:ea typeface="Calibri"/>
                        <a:cs typeface="Times New Roman"/>
                      </a:endParaRPr>
                    </a:p>
                  </a:txBody>
                  <a:tcPr marL="36401" marR="36401" marT="0" marB="0"/>
                </a:tc>
                <a:tc>
                  <a:txBody>
                    <a:bodyPr/>
                    <a:lstStyle/>
                    <a:p>
                      <a:pPr algn="ctr">
                        <a:lnSpc>
                          <a:spcPct val="115000"/>
                        </a:lnSpc>
                      </a:pPr>
                      <a:r>
                        <a:rPr lang="en-US" sz="1200" dirty="0" smtClean="0">
                          <a:effectLst/>
                        </a:rPr>
                        <a:t>$65,682,119</a:t>
                      </a:r>
                      <a:endParaRPr lang="en-US" sz="1200" dirty="0">
                        <a:effectLst/>
                        <a:latin typeface="+mn-lt"/>
                      </a:endParaRPr>
                    </a:p>
                  </a:txBody>
                  <a:tcPr marL="36401" marR="36401" marT="0" marB="0" anchor="ctr"/>
                </a:tc>
                <a:tc>
                  <a:txBody>
                    <a:bodyPr/>
                    <a:lstStyle/>
                    <a:p>
                      <a:pPr marL="0" marR="0" algn="ctr">
                        <a:lnSpc>
                          <a:spcPct val="115000"/>
                        </a:lnSpc>
                        <a:spcBef>
                          <a:spcPts val="0"/>
                        </a:spcBef>
                        <a:spcAft>
                          <a:spcPts val="0"/>
                        </a:spcAft>
                      </a:pPr>
                      <a:r>
                        <a:rPr lang="en-US" sz="1200" dirty="0">
                          <a:effectLst/>
                        </a:rPr>
                        <a:t>$</a:t>
                      </a:r>
                      <a:r>
                        <a:rPr lang="en-US" sz="1200" dirty="0" smtClean="0">
                          <a:effectLst/>
                        </a:rPr>
                        <a:t>117,746,343</a:t>
                      </a:r>
                    </a:p>
                    <a:p>
                      <a:pPr marL="0" marR="0" algn="ctr">
                        <a:lnSpc>
                          <a:spcPct val="115000"/>
                        </a:lnSpc>
                        <a:spcBef>
                          <a:spcPts val="0"/>
                        </a:spcBef>
                        <a:spcAft>
                          <a:spcPts val="0"/>
                        </a:spcAft>
                      </a:pPr>
                      <a:r>
                        <a:rPr lang="en-US" sz="1200" dirty="0" smtClean="0">
                          <a:effectLst/>
                        </a:rPr>
                        <a:t>(3.4% of DFPS total)</a:t>
                      </a:r>
                      <a:endParaRPr lang="en-US" sz="1200" dirty="0">
                        <a:effectLst/>
                        <a:latin typeface="+mn-lt"/>
                        <a:ea typeface="Calibri"/>
                        <a:cs typeface="Times New Roman"/>
                      </a:endParaRPr>
                    </a:p>
                  </a:txBody>
                  <a:tcPr marL="36401" marR="36401" marT="0" marB="0" anchor="ctr"/>
                </a:tc>
                <a:tc>
                  <a:txBody>
                    <a:bodyPr/>
                    <a:lstStyle/>
                    <a:p>
                      <a:pPr algn="ctr" fontAlgn="b"/>
                      <a:r>
                        <a:rPr lang="en-US" sz="1200" u="none" strike="noStrike" dirty="0" smtClean="0">
                          <a:effectLst/>
                        </a:rPr>
                        <a:t>$183,428,462</a:t>
                      </a:r>
                    </a:p>
                    <a:p>
                      <a:pPr algn="ctr" fontAlgn="b"/>
                      <a:r>
                        <a:rPr lang="en-US" sz="1200" u="none" strike="noStrike" dirty="0" smtClean="0">
                          <a:effectLst/>
                        </a:rPr>
                        <a:t>(5% of DFPS</a:t>
                      </a:r>
                      <a:r>
                        <a:rPr lang="en-US" sz="1200" u="none" strike="noStrike" baseline="0" dirty="0" smtClean="0">
                          <a:effectLst/>
                        </a:rPr>
                        <a:t> Total)</a:t>
                      </a:r>
                      <a:endParaRPr lang="en-US" sz="1200" b="0" i="0" u="none" strike="noStrike" dirty="0">
                        <a:solidFill>
                          <a:srgbClr val="000000"/>
                        </a:solidFill>
                        <a:effectLst/>
                        <a:latin typeface="+mn-lt"/>
                      </a:endParaRPr>
                    </a:p>
                  </a:txBody>
                  <a:tcPr marL="7752" marR="7752" marT="7752" marB="0" anchor="ctr"/>
                </a:tc>
              </a:tr>
              <a:tr h="456468">
                <a:tc>
                  <a:txBody>
                    <a:bodyPr/>
                    <a:lstStyle/>
                    <a:p>
                      <a:pPr marL="0" marR="0">
                        <a:lnSpc>
                          <a:spcPct val="115000"/>
                        </a:lnSpc>
                        <a:spcBef>
                          <a:spcPts val="0"/>
                        </a:spcBef>
                        <a:spcAft>
                          <a:spcPts val="0"/>
                        </a:spcAft>
                      </a:pPr>
                      <a:r>
                        <a:rPr lang="en-US" sz="1200" dirty="0">
                          <a:effectLst/>
                        </a:rPr>
                        <a:t>#FTEs as of March 1, 2016*</a:t>
                      </a:r>
                      <a:endParaRPr lang="en-US" sz="1200" dirty="0">
                        <a:effectLst/>
                        <a:latin typeface="Calibri"/>
                        <a:ea typeface="Calibri"/>
                        <a:cs typeface="Times New Roman"/>
                      </a:endParaRPr>
                    </a:p>
                  </a:txBody>
                  <a:tcPr marL="36401" marR="36401" marT="0" marB="0"/>
                </a:tc>
                <a:tc>
                  <a:txBody>
                    <a:bodyPr/>
                    <a:lstStyle/>
                    <a:p>
                      <a:pPr marL="0" marR="0" algn="ctr">
                        <a:lnSpc>
                          <a:spcPct val="115000"/>
                        </a:lnSpc>
                        <a:spcBef>
                          <a:spcPts val="0"/>
                        </a:spcBef>
                        <a:spcAft>
                          <a:spcPts val="0"/>
                        </a:spcAft>
                      </a:pPr>
                      <a:r>
                        <a:rPr lang="en-US" sz="1200" dirty="0">
                          <a:effectLst/>
                        </a:rPr>
                        <a:t>27</a:t>
                      </a:r>
                      <a:endParaRPr lang="en-US" sz="1200" dirty="0">
                        <a:effectLst/>
                        <a:latin typeface="Calibri"/>
                        <a:ea typeface="Calibri"/>
                        <a:cs typeface="Times New Roman"/>
                      </a:endParaRPr>
                    </a:p>
                  </a:txBody>
                  <a:tcPr marL="36401" marR="36401" marT="0" marB="0" anchor="ctr"/>
                </a:tc>
                <a:tc>
                  <a:txBody>
                    <a:bodyPr/>
                    <a:lstStyle/>
                    <a:p>
                      <a:pPr marL="0" marR="0" algn="ctr">
                        <a:lnSpc>
                          <a:spcPct val="115000"/>
                        </a:lnSpc>
                        <a:spcBef>
                          <a:spcPts val="0"/>
                        </a:spcBef>
                        <a:spcAft>
                          <a:spcPts val="0"/>
                        </a:spcAft>
                      </a:pPr>
                      <a:r>
                        <a:rPr lang="en-US" sz="1200" dirty="0">
                          <a:effectLst/>
                        </a:rPr>
                        <a:t>33</a:t>
                      </a:r>
                      <a:endParaRPr lang="en-US" sz="1200" dirty="0">
                        <a:effectLst/>
                        <a:latin typeface="Calibri"/>
                        <a:ea typeface="Calibri"/>
                        <a:cs typeface="Times New Roman"/>
                      </a:endParaRPr>
                    </a:p>
                  </a:txBody>
                  <a:tcPr marL="36401" marR="36401" marT="0" marB="0" anchor="ctr"/>
                </a:tc>
                <a:tc>
                  <a:txBody>
                    <a:bodyPr/>
                    <a:lstStyle/>
                    <a:p>
                      <a:pPr marL="0" marR="0" algn="ctr">
                        <a:lnSpc>
                          <a:spcPct val="115000"/>
                        </a:lnSpc>
                        <a:spcBef>
                          <a:spcPts val="0"/>
                        </a:spcBef>
                        <a:spcAft>
                          <a:spcPts val="0"/>
                        </a:spcAft>
                      </a:pPr>
                      <a:r>
                        <a:rPr lang="en-US" sz="1200" dirty="0">
                          <a:effectLst/>
                        </a:rPr>
                        <a:t> </a:t>
                      </a:r>
                      <a:r>
                        <a:rPr lang="en-US" sz="1200" dirty="0" smtClean="0">
                          <a:effectLst/>
                        </a:rPr>
                        <a:t>60</a:t>
                      </a:r>
                    </a:p>
                  </a:txBody>
                  <a:tcPr marL="0" marR="0" marT="0" marB="0" anchor="ctr"/>
                </a:tc>
              </a:tr>
              <a:tr h="684701">
                <a:tc>
                  <a:txBody>
                    <a:bodyPr/>
                    <a:lstStyle/>
                    <a:p>
                      <a:pPr marL="0" marR="0">
                        <a:lnSpc>
                          <a:spcPct val="115000"/>
                        </a:lnSpc>
                        <a:spcBef>
                          <a:spcPts val="0"/>
                        </a:spcBef>
                        <a:spcAft>
                          <a:spcPts val="0"/>
                        </a:spcAft>
                      </a:pPr>
                      <a:r>
                        <a:rPr lang="en-US" sz="1200">
                          <a:effectLst/>
                        </a:rPr>
                        <a:t>Number of Contracts in FY 2015</a:t>
                      </a:r>
                      <a:endParaRPr lang="en-US" sz="1200">
                        <a:effectLst/>
                        <a:latin typeface="Calibri"/>
                        <a:ea typeface="Calibri"/>
                        <a:cs typeface="Times New Roman"/>
                      </a:endParaRPr>
                    </a:p>
                  </a:txBody>
                  <a:tcPr marL="36401" marR="36401" marT="0" marB="0"/>
                </a:tc>
                <a:tc>
                  <a:txBody>
                    <a:bodyPr/>
                    <a:lstStyle/>
                    <a:p>
                      <a:pPr algn="ctr">
                        <a:lnSpc>
                          <a:spcPct val="115000"/>
                        </a:lnSpc>
                      </a:pPr>
                      <a:r>
                        <a:rPr lang="en-US" sz="1200" dirty="0" smtClean="0">
                          <a:effectLst/>
                        </a:rPr>
                        <a:t>32</a:t>
                      </a:r>
                      <a:endParaRPr lang="en-US" sz="1200" dirty="0">
                        <a:effectLst/>
                        <a:latin typeface="+mn-lt"/>
                      </a:endParaRPr>
                    </a:p>
                  </a:txBody>
                  <a:tcPr marL="36401" marR="36401" marT="0" marB="0" anchor="ctr"/>
                </a:tc>
                <a:tc>
                  <a:txBody>
                    <a:bodyPr/>
                    <a:lstStyle/>
                    <a:p>
                      <a:pPr marL="0" marR="0" algn="ctr">
                        <a:lnSpc>
                          <a:spcPct val="115000"/>
                        </a:lnSpc>
                        <a:spcBef>
                          <a:spcPts val="0"/>
                        </a:spcBef>
                        <a:spcAft>
                          <a:spcPts val="0"/>
                        </a:spcAft>
                      </a:pPr>
                      <a:r>
                        <a:rPr lang="en-US" sz="1200" dirty="0">
                          <a:effectLst/>
                        </a:rPr>
                        <a:t>73</a:t>
                      </a:r>
                      <a:endParaRPr lang="en-US" sz="1200" dirty="0">
                        <a:effectLst/>
                        <a:latin typeface="Calibri"/>
                        <a:ea typeface="Calibri"/>
                        <a:cs typeface="Times New Roman"/>
                      </a:endParaRPr>
                    </a:p>
                  </a:txBody>
                  <a:tcPr marL="36401" marR="36401" marT="0" marB="0" anchor="ctr"/>
                </a:tc>
                <a:tc>
                  <a:txBody>
                    <a:bodyPr/>
                    <a:lstStyle/>
                    <a:p>
                      <a:pPr marL="0" marR="0" algn="ctr">
                        <a:lnSpc>
                          <a:spcPct val="115000"/>
                        </a:lnSpc>
                        <a:spcBef>
                          <a:spcPts val="0"/>
                        </a:spcBef>
                        <a:spcAft>
                          <a:spcPts val="0"/>
                        </a:spcAft>
                      </a:pPr>
                      <a:r>
                        <a:rPr lang="en-US" sz="1200" dirty="0">
                          <a:effectLst/>
                        </a:rPr>
                        <a:t> </a:t>
                      </a:r>
                      <a:r>
                        <a:rPr lang="en-US" sz="1200" dirty="0" smtClean="0">
                          <a:effectLst/>
                        </a:rPr>
                        <a:t>105</a:t>
                      </a:r>
                      <a:endParaRPr lang="en-US" sz="1200" dirty="0">
                        <a:effectLst/>
                        <a:latin typeface="Calibri"/>
                        <a:ea typeface="Calibri"/>
                        <a:cs typeface="Times New Roman"/>
                      </a:endParaRPr>
                    </a:p>
                  </a:txBody>
                  <a:tcPr marL="0" marR="0" marT="0" marB="0" anchor="ctr"/>
                </a:tc>
              </a:tr>
              <a:tr h="759179">
                <a:tc>
                  <a:txBody>
                    <a:bodyPr/>
                    <a:lstStyle/>
                    <a:p>
                      <a:pPr marL="0" marR="0">
                        <a:lnSpc>
                          <a:spcPct val="115000"/>
                        </a:lnSpc>
                        <a:spcBef>
                          <a:spcPts val="0"/>
                        </a:spcBef>
                        <a:spcAft>
                          <a:spcPts val="0"/>
                        </a:spcAft>
                      </a:pPr>
                      <a:r>
                        <a:rPr lang="en-US" sz="1200" dirty="0">
                          <a:effectLst/>
                        </a:rPr>
                        <a:t>Number of Clients Served in FY 2015</a:t>
                      </a:r>
                      <a:endParaRPr lang="en-US" sz="1200" dirty="0">
                        <a:effectLst/>
                        <a:latin typeface="Calibri"/>
                        <a:ea typeface="Calibri"/>
                        <a:cs typeface="Times New Roman"/>
                      </a:endParaRPr>
                    </a:p>
                  </a:txBody>
                  <a:tcPr marL="36401" marR="36401" marT="0" marB="0"/>
                </a:tc>
                <a:tc>
                  <a:txBody>
                    <a:bodyPr/>
                    <a:lstStyle/>
                    <a:p>
                      <a:pPr marL="0" marR="0" algn="ctr">
                        <a:lnSpc>
                          <a:spcPct val="115000"/>
                        </a:lnSpc>
                        <a:spcBef>
                          <a:spcPts val="0"/>
                        </a:spcBef>
                        <a:spcAft>
                          <a:spcPts val="0"/>
                        </a:spcAft>
                      </a:pPr>
                      <a:r>
                        <a:rPr lang="en-US" sz="1200" dirty="0">
                          <a:effectLst/>
                        </a:rPr>
                        <a:t>4,425</a:t>
                      </a:r>
                      <a:endParaRPr lang="en-US" sz="1200" dirty="0">
                        <a:effectLst/>
                        <a:latin typeface="Calibri"/>
                        <a:ea typeface="Calibri"/>
                        <a:cs typeface="Times New Roman"/>
                      </a:endParaRPr>
                    </a:p>
                  </a:txBody>
                  <a:tcPr marL="36401" marR="36401" marT="0" marB="0" anchor="ctr"/>
                </a:tc>
                <a:tc>
                  <a:txBody>
                    <a:bodyPr/>
                    <a:lstStyle/>
                    <a:p>
                      <a:pPr marL="0" marR="0" algn="ctr">
                        <a:lnSpc>
                          <a:spcPct val="115000"/>
                        </a:lnSpc>
                        <a:spcBef>
                          <a:spcPts val="0"/>
                        </a:spcBef>
                        <a:spcAft>
                          <a:spcPts val="0"/>
                        </a:spcAft>
                      </a:pPr>
                      <a:r>
                        <a:rPr lang="en-US" sz="1200" dirty="0">
                          <a:effectLst/>
                        </a:rPr>
                        <a:t>49,845</a:t>
                      </a:r>
                      <a:endParaRPr lang="en-US" sz="1200" dirty="0">
                        <a:effectLst/>
                        <a:latin typeface="Calibri"/>
                        <a:ea typeface="Calibri"/>
                        <a:cs typeface="Times New Roman"/>
                      </a:endParaRPr>
                    </a:p>
                  </a:txBody>
                  <a:tcPr marL="36401" marR="36401" marT="0" marB="0" anchor="ctr"/>
                </a:tc>
                <a:tc>
                  <a:txBody>
                    <a:bodyPr/>
                    <a:lstStyle/>
                    <a:p>
                      <a:pPr marL="0" marR="0" algn="ctr">
                        <a:lnSpc>
                          <a:spcPct val="115000"/>
                        </a:lnSpc>
                        <a:spcBef>
                          <a:spcPts val="0"/>
                        </a:spcBef>
                        <a:spcAft>
                          <a:spcPts val="0"/>
                        </a:spcAft>
                      </a:pPr>
                      <a:r>
                        <a:rPr lang="en-US" sz="1200" dirty="0" smtClean="0">
                          <a:effectLst/>
                        </a:rPr>
                        <a:t>54,270</a:t>
                      </a:r>
                      <a:endParaRPr lang="en-US" sz="1200" dirty="0">
                        <a:effectLst/>
                        <a:latin typeface="Calibri"/>
                        <a:ea typeface="Calibri"/>
                        <a:cs typeface="Times New Roman"/>
                      </a:endParaRPr>
                    </a:p>
                  </a:txBody>
                  <a:tcPr marL="0" marR="0" marT="0" marB="0" anchor="ctr"/>
                </a:tc>
              </a:tr>
              <a:tr h="759179">
                <a:tc>
                  <a:txBody>
                    <a:bodyPr/>
                    <a:lstStyle/>
                    <a:p>
                      <a:pPr marL="0" marR="0">
                        <a:lnSpc>
                          <a:spcPct val="115000"/>
                        </a:lnSpc>
                        <a:spcBef>
                          <a:spcPts val="0"/>
                        </a:spcBef>
                        <a:spcAft>
                          <a:spcPts val="0"/>
                        </a:spcAft>
                      </a:pPr>
                      <a:r>
                        <a:rPr lang="en-US" sz="1200" dirty="0">
                          <a:effectLst/>
                        </a:rPr>
                        <a:t>Anticipated Number of Contracts in FY 2017</a:t>
                      </a:r>
                      <a:endParaRPr lang="en-US" sz="1200" dirty="0">
                        <a:effectLst/>
                        <a:latin typeface="Calibri"/>
                        <a:ea typeface="Calibri"/>
                        <a:cs typeface="Times New Roman"/>
                      </a:endParaRPr>
                    </a:p>
                  </a:txBody>
                  <a:tcPr marL="36401" marR="36401" marT="0" marB="0"/>
                </a:tc>
                <a:tc>
                  <a:txBody>
                    <a:bodyPr/>
                    <a:lstStyle/>
                    <a:p>
                      <a:pPr marL="0" marR="0" algn="ctr">
                        <a:lnSpc>
                          <a:spcPct val="115000"/>
                        </a:lnSpc>
                        <a:spcBef>
                          <a:spcPts val="0"/>
                        </a:spcBef>
                        <a:spcAft>
                          <a:spcPts val="0"/>
                        </a:spcAft>
                      </a:pPr>
                      <a:r>
                        <a:rPr lang="en-US" sz="1200" dirty="0" smtClean="0">
                          <a:effectLst/>
                        </a:rPr>
                        <a:t>35</a:t>
                      </a:r>
                      <a:endParaRPr lang="en-US" sz="1200" dirty="0">
                        <a:effectLst/>
                        <a:latin typeface="Calibri"/>
                        <a:ea typeface="Calibri"/>
                        <a:cs typeface="Times New Roman"/>
                      </a:endParaRPr>
                    </a:p>
                  </a:txBody>
                  <a:tcPr marL="36401" marR="36401" marT="0" marB="0" anchor="ctr"/>
                </a:tc>
                <a:tc>
                  <a:txBody>
                    <a:bodyPr/>
                    <a:lstStyle/>
                    <a:p>
                      <a:pPr marL="0" marR="0" algn="ctr">
                        <a:lnSpc>
                          <a:spcPct val="115000"/>
                        </a:lnSpc>
                        <a:spcBef>
                          <a:spcPts val="0"/>
                        </a:spcBef>
                        <a:spcAft>
                          <a:spcPts val="0"/>
                        </a:spcAft>
                      </a:pPr>
                      <a:r>
                        <a:rPr lang="en-US" sz="1200" dirty="0">
                          <a:effectLst/>
                        </a:rPr>
                        <a:t>92</a:t>
                      </a:r>
                      <a:endParaRPr lang="en-US" sz="1200" dirty="0">
                        <a:effectLst/>
                        <a:latin typeface="Calibri"/>
                        <a:ea typeface="Calibri"/>
                        <a:cs typeface="Times New Roman"/>
                      </a:endParaRPr>
                    </a:p>
                  </a:txBody>
                  <a:tcPr marL="36401" marR="36401" marT="0" marB="0" anchor="ctr"/>
                </a:tc>
                <a:tc>
                  <a:txBody>
                    <a:bodyPr/>
                    <a:lstStyle/>
                    <a:p>
                      <a:pPr marL="0" marR="0" algn="ctr">
                        <a:lnSpc>
                          <a:spcPct val="115000"/>
                        </a:lnSpc>
                        <a:spcBef>
                          <a:spcPts val="0"/>
                        </a:spcBef>
                        <a:spcAft>
                          <a:spcPts val="0"/>
                        </a:spcAft>
                      </a:pPr>
                      <a:r>
                        <a:rPr lang="en-US" sz="1200" dirty="0" smtClean="0">
                          <a:effectLst/>
                        </a:rPr>
                        <a:t>127</a:t>
                      </a:r>
                      <a:r>
                        <a:rPr lang="en-US" sz="1200" dirty="0">
                          <a:effectLst/>
                        </a:rPr>
                        <a:t> </a:t>
                      </a:r>
                      <a:endParaRPr lang="en-US" sz="1200" dirty="0">
                        <a:effectLst/>
                        <a:latin typeface="Calibri"/>
                        <a:ea typeface="Calibri"/>
                        <a:cs typeface="Times New Roman"/>
                      </a:endParaRPr>
                    </a:p>
                  </a:txBody>
                  <a:tcPr marL="0" marR="0" marT="0" marB="0" anchor="ctr"/>
                </a:tc>
              </a:tr>
            </a:tbl>
          </a:graphicData>
        </a:graphic>
      </p:graphicFrame>
      <p:sp>
        <p:nvSpPr>
          <p:cNvPr id="9" name="TextBox 8"/>
          <p:cNvSpPr txBox="1"/>
          <p:nvPr/>
        </p:nvSpPr>
        <p:spPr>
          <a:xfrm>
            <a:off x="478971" y="1495455"/>
            <a:ext cx="7924800" cy="400110"/>
          </a:xfrm>
          <a:prstGeom prst="rect">
            <a:avLst/>
          </a:prstGeom>
          <a:noFill/>
        </p:spPr>
        <p:txBody>
          <a:bodyPr wrap="square" rtlCol="0">
            <a:spAutoFit/>
          </a:bodyPr>
          <a:lstStyle/>
          <a:p>
            <a:pPr algn="ctr"/>
            <a:r>
              <a:rPr lang="en-US" sz="2000" dirty="0" smtClean="0">
                <a:solidFill>
                  <a:schemeClr val="tx2"/>
                </a:solidFill>
              </a:rPr>
              <a:t>PEI and THV Merger</a:t>
            </a:r>
          </a:p>
        </p:txBody>
      </p:sp>
    </p:spTree>
    <p:extLst>
      <p:ext uri="{BB962C8B-B14F-4D97-AF65-F5344CB8AC3E}">
        <p14:creationId xmlns:p14="http://schemas.microsoft.com/office/powerpoint/2010/main" val="11086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PEI and THV </a:t>
            </a:r>
            <a:r>
              <a:rPr lang="en-US" dirty="0" smtClean="0"/>
              <a:t>Merger Activities</a:t>
            </a:r>
            <a:endParaRPr lang="en-US" dirty="0"/>
          </a:p>
        </p:txBody>
      </p:sp>
      <p:sp>
        <p:nvSpPr>
          <p:cNvPr id="3" name="Content Placeholder 2"/>
          <p:cNvSpPr>
            <a:spLocks noGrp="1"/>
          </p:cNvSpPr>
          <p:nvPr>
            <p:ph idx="1"/>
          </p:nvPr>
        </p:nvSpPr>
        <p:spPr>
          <a:xfrm>
            <a:off x="381000" y="1143000"/>
            <a:ext cx="8229600" cy="4525963"/>
          </a:xfrm>
        </p:spPr>
        <p:txBody>
          <a:bodyPr/>
          <a:lstStyle/>
          <a:p>
            <a:pPr lvl="0">
              <a:spcBef>
                <a:spcPts val="0"/>
              </a:spcBef>
            </a:pPr>
            <a:r>
              <a:rPr lang="en-US" sz="2250" dirty="0"/>
              <a:t>An in-depth functional analysis has been completed, with recommendations made according to the PEI division’s statutory duties and other essential activities. </a:t>
            </a:r>
          </a:p>
          <a:p>
            <a:pPr lvl="0">
              <a:spcBef>
                <a:spcPts val="0"/>
              </a:spcBef>
            </a:pPr>
            <a:endParaRPr lang="en-US" sz="2250" dirty="0"/>
          </a:p>
          <a:p>
            <a:pPr lvl="0">
              <a:spcBef>
                <a:spcPts val="0"/>
              </a:spcBef>
            </a:pPr>
            <a:r>
              <a:rPr lang="en-US" sz="2250" dirty="0"/>
              <a:t>The agency is implementing these recommendations. </a:t>
            </a:r>
          </a:p>
          <a:p>
            <a:pPr lvl="0">
              <a:spcBef>
                <a:spcPts val="0"/>
              </a:spcBef>
            </a:pPr>
            <a:endParaRPr lang="en-US" sz="2250" dirty="0"/>
          </a:p>
          <a:p>
            <a:pPr lvl="0">
              <a:spcBef>
                <a:spcPts val="0"/>
              </a:spcBef>
            </a:pPr>
            <a:r>
              <a:rPr lang="en-US" sz="2250" dirty="0"/>
              <a:t>PEI leadership will continue to use this information in developing a structure which will meet the needs of  the combined programs.</a:t>
            </a:r>
          </a:p>
          <a:p>
            <a:pPr lvl="0">
              <a:spcBef>
                <a:spcPts val="0"/>
              </a:spcBef>
            </a:pPr>
            <a:endParaRPr lang="en-US" sz="2250" dirty="0"/>
          </a:p>
          <a:p>
            <a:pPr>
              <a:spcBef>
                <a:spcPts val="0"/>
              </a:spcBef>
            </a:pPr>
            <a:r>
              <a:rPr lang="en-US" sz="2250" dirty="0"/>
              <a:t>PEI created six short-term think tanks to address the </a:t>
            </a:r>
            <a:r>
              <a:rPr lang="en-US" sz="2250" dirty="0" smtClean="0"/>
              <a:t>PEI </a:t>
            </a:r>
            <a:r>
              <a:rPr lang="en-US" sz="2250" dirty="0"/>
              <a:t>five-year plan. Each </a:t>
            </a:r>
            <a:r>
              <a:rPr lang="en-US" sz="2250" dirty="0" smtClean="0"/>
              <a:t>was </a:t>
            </a:r>
            <a:r>
              <a:rPr lang="en-US" sz="2250" dirty="0"/>
              <a:t>co-chaired by an internal DFPS PEI or HHSC Texas Home Visiting staff member and an external chair. These think tanks were active between September and December 2015.</a:t>
            </a:r>
            <a:r>
              <a:rPr lang="en-US" sz="2200" dirty="0"/>
              <a:t> </a:t>
            </a:r>
          </a:p>
          <a:p>
            <a:endParaRPr lang="en-US" sz="2400" dirty="0"/>
          </a:p>
        </p:txBody>
      </p:sp>
      <p:sp>
        <p:nvSpPr>
          <p:cNvPr id="4" name="Slide Number Placeholder 3"/>
          <p:cNvSpPr>
            <a:spLocks noGrp="1"/>
          </p:cNvSpPr>
          <p:nvPr>
            <p:ph type="sldNum" sz="quarter" idx="12"/>
          </p:nvPr>
        </p:nvSpPr>
        <p:spPr/>
        <p:txBody>
          <a:bodyPr/>
          <a:lstStyle/>
          <a:p>
            <a:fld id="{BB020C72-5B05-4446-B2D9-0A8BE9D707D8}" type="slidenum">
              <a:rPr lang="en-US" smtClean="0"/>
              <a:pPr/>
              <a:t>5</a:t>
            </a:fld>
            <a:endParaRPr lang="en-US"/>
          </a:p>
        </p:txBody>
      </p:sp>
    </p:spTree>
    <p:extLst>
      <p:ext uri="{BB962C8B-B14F-4D97-AF65-F5344CB8AC3E}">
        <p14:creationId xmlns:p14="http://schemas.microsoft.com/office/powerpoint/2010/main" val="3023958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PEI and THV </a:t>
            </a:r>
            <a:r>
              <a:rPr lang="en-US" dirty="0" smtClean="0"/>
              <a:t>Merger Activities</a:t>
            </a:r>
            <a:endParaRPr lang="en-US" dirty="0"/>
          </a:p>
        </p:txBody>
      </p:sp>
      <p:sp>
        <p:nvSpPr>
          <p:cNvPr id="3" name="Content Placeholder 2"/>
          <p:cNvSpPr>
            <a:spLocks noGrp="1"/>
          </p:cNvSpPr>
          <p:nvPr>
            <p:ph idx="1"/>
          </p:nvPr>
        </p:nvSpPr>
        <p:spPr/>
        <p:txBody>
          <a:bodyPr/>
          <a:lstStyle/>
          <a:p>
            <a:pPr lvl="0">
              <a:spcBef>
                <a:spcPts val="0"/>
              </a:spcBef>
            </a:pPr>
            <a:r>
              <a:rPr lang="en-US" sz="2800" dirty="0" smtClean="0"/>
              <a:t>Regional </a:t>
            </a:r>
            <a:r>
              <a:rPr lang="en-US" sz="2800" dirty="0"/>
              <a:t>Meetings </a:t>
            </a:r>
            <a:r>
              <a:rPr lang="en-US" sz="2800" dirty="0" smtClean="0"/>
              <a:t>have been held in </a:t>
            </a:r>
            <a:r>
              <a:rPr lang="en-US" sz="2800" dirty="0"/>
              <a:t>Laredo, </a:t>
            </a:r>
            <a:r>
              <a:rPr lang="en-US" sz="2800"/>
              <a:t>San </a:t>
            </a:r>
            <a:r>
              <a:rPr lang="en-US" sz="2800" smtClean="0"/>
              <a:t>Marcos</a:t>
            </a:r>
            <a:r>
              <a:rPr lang="en-US" sz="2800" dirty="0"/>
              <a:t>, Amarillo, Houston and Dallas in </a:t>
            </a:r>
            <a:r>
              <a:rPr lang="en-US" sz="2800" dirty="0" smtClean="0"/>
              <a:t>February through March 2016. </a:t>
            </a:r>
          </a:p>
          <a:p>
            <a:pPr lvl="1">
              <a:spcBef>
                <a:spcPts val="0"/>
              </a:spcBef>
              <a:buFont typeface="Courier New" panose="02070309020205020404" pitchFamily="49" charset="0"/>
              <a:buChar char="o"/>
            </a:pPr>
            <a:r>
              <a:rPr lang="en-US" sz="2400" dirty="0" smtClean="0"/>
              <a:t>These meetings gain </a:t>
            </a:r>
            <a:r>
              <a:rPr lang="en-US" sz="2400" dirty="0"/>
              <a:t>stakeholder input on the Strategic plan in coordination with Casey Family Programs</a:t>
            </a:r>
            <a:r>
              <a:rPr lang="en-US" sz="2400" dirty="0" smtClean="0"/>
              <a:t>.</a:t>
            </a:r>
          </a:p>
          <a:p>
            <a:pPr lvl="0">
              <a:spcBef>
                <a:spcPts val="0"/>
              </a:spcBef>
            </a:pPr>
            <a:endParaRPr lang="en-US" sz="2800" dirty="0"/>
          </a:p>
          <a:p>
            <a:pPr>
              <a:spcBef>
                <a:spcPts val="0"/>
              </a:spcBef>
            </a:pPr>
            <a:r>
              <a:rPr lang="en-US" sz="2800" dirty="0"/>
              <a:t>PEI and THV staff are coordinating with internal divisions of HHSC and DFPS to ensure that the logistics of the merger are being facilitated and both divisions are ready to move forward upon approval of the merger. </a:t>
            </a:r>
          </a:p>
          <a:p>
            <a:endParaRPr lang="en-US" dirty="0"/>
          </a:p>
        </p:txBody>
      </p:sp>
      <p:sp>
        <p:nvSpPr>
          <p:cNvPr id="4" name="Slide Number Placeholder 3"/>
          <p:cNvSpPr>
            <a:spLocks noGrp="1"/>
          </p:cNvSpPr>
          <p:nvPr>
            <p:ph type="sldNum" sz="quarter" idx="12"/>
          </p:nvPr>
        </p:nvSpPr>
        <p:spPr/>
        <p:txBody>
          <a:bodyPr/>
          <a:lstStyle/>
          <a:p>
            <a:fld id="{BB020C72-5B05-4446-B2D9-0A8BE9D707D8}" type="slidenum">
              <a:rPr lang="en-US" smtClean="0"/>
              <a:pPr/>
              <a:t>6</a:t>
            </a:fld>
            <a:endParaRPr lang="en-US"/>
          </a:p>
        </p:txBody>
      </p:sp>
    </p:spTree>
    <p:extLst>
      <p:ext uri="{BB962C8B-B14F-4D97-AF65-F5344CB8AC3E}">
        <p14:creationId xmlns:p14="http://schemas.microsoft.com/office/powerpoint/2010/main" val="715503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PEI and THV Merger Activities</a:t>
            </a:r>
          </a:p>
        </p:txBody>
      </p:sp>
      <p:sp>
        <p:nvSpPr>
          <p:cNvPr id="3" name="Content Placeholder 2"/>
          <p:cNvSpPr>
            <a:spLocks noGrp="1"/>
          </p:cNvSpPr>
          <p:nvPr>
            <p:ph idx="1"/>
          </p:nvPr>
        </p:nvSpPr>
        <p:spPr>
          <a:xfrm>
            <a:off x="381000" y="1447800"/>
            <a:ext cx="8229600" cy="4525963"/>
          </a:xfrm>
        </p:spPr>
        <p:txBody>
          <a:bodyPr/>
          <a:lstStyle/>
          <a:p>
            <a:pPr lvl="0">
              <a:spcBef>
                <a:spcPts val="0"/>
              </a:spcBef>
            </a:pPr>
            <a:r>
              <a:rPr lang="en-US" sz="2400" dirty="0" smtClean="0"/>
              <a:t>An all </a:t>
            </a:r>
            <a:r>
              <a:rPr lang="en-US" sz="2400" dirty="0"/>
              <a:t>staff meeting </a:t>
            </a:r>
            <a:r>
              <a:rPr lang="en-US" sz="2400" dirty="0" smtClean="0"/>
              <a:t>was held on February </a:t>
            </a:r>
            <a:r>
              <a:rPr lang="en-US" sz="2400" dirty="0"/>
              <a:t>24, 2016 with invited DFPS partners in order to share division goals and meet with future partners</a:t>
            </a:r>
            <a:r>
              <a:rPr lang="en-US" sz="2400" dirty="0" smtClean="0"/>
              <a:t>.</a:t>
            </a:r>
          </a:p>
          <a:p>
            <a:pPr lvl="0">
              <a:spcBef>
                <a:spcPts val="0"/>
              </a:spcBef>
            </a:pPr>
            <a:endParaRPr lang="en-US" sz="2400" dirty="0"/>
          </a:p>
          <a:p>
            <a:pPr lvl="0">
              <a:spcBef>
                <a:spcPts val="0"/>
              </a:spcBef>
            </a:pPr>
            <a:r>
              <a:rPr lang="en-US" sz="2400" dirty="0" smtClean="0"/>
              <a:t>Six </a:t>
            </a:r>
            <a:r>
              <a:rPr lang="en-US" sz="2400" dirty="0"/>
              <a:t>i</a:t>
            </a:r>
            <a:r>
              <a:rPr lang="en-US" sz="2400" dirty="0" smtClean="0"/>
              <a:t>nternal workgroups </a:t>
            </a:r>
            <a:r>
              <a:rPr lang="en-US" sz="2400" dirty="0"/>
              <a:t>(Integration Teams) comprised of PEI and THV staff </a:t>
            </a:r>
            <a:r>
              <a:rPr lang="en-US" sz="2400" dirty="0" smtClean="0"/>
              <a:t>were formed to </a:t>
            </a:r>
            <a:r>
              <a:rPr lang="en-US" sz="2400" dirty="0"/>
              <a:t>identify goals and submit deliverables </a:t>
            </a:r>
            <a:r>
              <a:rPr lang="en-US" sz="2400" dirty="0" smtClean="0"/>
              <a:t>pertaining </a:t>
            </a:r>
            <a:r>
              <a:rPr lang="en-US" sz="2400" dirty="0"/>
              <a:t>to the merger and the division as a whole </a:t>
            </a:r>
            <a:r>
              <a:rPr lang="en-US" sz="2400" dirty="0" smtClean="0"/>
              <a:t>(</a:t>
            </a:r>
            <a:r>
              <a:rPr lang="en-US" sz="2400" dirty="0"/>
              <a:t>Contracting, Systems Building, Messaging, Procurement and Communications) </a:t>
            </a:r>
          </a:p>
          <a:p>
            <a:endParaRPr lang="en-US" dirty="0"/>
          </a:p>
        </p:txBody>
      </p:sp>
      <p:sp>
        <p:nvSpPr>
          <p:cNvPr id="4" name="Slide Number Placeholder 3"/>
          <p:cNvSpPr>
            <a:spLocks noGrp="1"/>
          </p:cNvSpPr>
          <p:nvPr>
            <p:ph type="sldNum" sz="quarter" idx="12"/>
          </p:nvPr>
        </p:nvSpPr>
        <p:spPr/>
        <p:txBody>
          <a:bodyPr/>
          <a:lstStyle/>
          <a:p>
            <a:fld id="{BB020C72-5B05-4446-B2D9-0A8BE9D707D8}" type="slidenum">
              <a:rPr lang="en-US" smtClean="0"/>
              <a:pPr/>
              <a:t>7</a:t>
            </a:fld>
            <a:endParaRPr lang="en-US"/>
          </a:p>
        </p:txBody>
      </p:sp>
    </p:spTree>
    <p:extLst>
      <p:ext uri="{BB962C8B-B14F-4D97-AF65-F5344CB8AC3E}">
        <p14:creationId xmlns:p14="http://schemas.microsoft.com/office/powerpoint/2010/main" val="1331766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PEI and THV Merger Activities</a:t>
            </a:r>
          </a:p>
        </p:txBody>
      </p:sp>
      <p:sp>
        <p:nvSpPr>
          <p:cNvPr id="3" name="Content Placeholder 2"/>
          <p:cNvSpPr>
            <a:spLocks noGrp="1"/>
          </p:cNvSpPr>
          <p:nvPr>
            <p:ph idx="1"/>
          </p:nvPr>
        </p:nvSpPr>
        <p:spPr/>
        <p:txBody>
          <a:bodyPr/>
          <a:lstStyle/>
          <a:p>
            <a:pPr lvl="0">
              <a:spcBef>
                <a:spcPts val="0"/>
              </a:spcBef>
            </a:pPr>
            <a:r>
              <a:rPr lang="en-US" sz="2800" dirty="0"/>
              <a:t>Joint Leadership Team </a:t>
            </a:r>
            <a:r>
              <a:rPr lang="en-US" sz="2800" dirty="0" smtClean="0"/>
              <a:t>Meetings are </a:t>
            </a:r>
            <a:r>
              <a:rPr lang="en-US" sz="2800" dirty="0"/>
              <a:t>held weekly.</a:t>
            </a:r>
          </a:p>
          <a:p>
            <a:pPr lvl="0">
              <a:spcBef>
                <a:spcPts val="0"/>
              </a:spcBef>
            </a:pPr>
            <a:endParaRPr lang="en-US" sz="2800" dirty="0"/>
          </a:p>
          <a:p>
            <a:pPr>
              <a:spcBef>
                <a:spcPts val="0"/>
              </a:spcBef>
            </a:pPr>
            <a:r>
              <a:rPr lang="en-US" sz="2800" dirty="0"/>
              <a:t>Research Roundtable held on March 3rd with current evaluators and national experts on outcomes and </a:t>
            </a:r>
            <a:r>
              <a:rPr lang="en-US" sz="2800" dirty="0" smtClean="0"/>
              <a:t>assessments.</a:t>
            </a:r>
            <a:endParaRPr lang="en-US" sz="2800" dirty="0"/>
          </a:p>
          <a:p>
            <a:pPr lvl="0">
              <a:spcBef>
                <a:spcPts val="0"/>
              </a:spcBef>
            </a:pPr>
            <a:endParaRPr lang="en-US" sz="2800" dirty="0"/>
          </a:p>
          <a:p>
            <a:pPr lvl="0">
              <a:spcBef>
                <a:spcPts val="0"/>
              </a:spcBef>
            </a:pPr>
            <a:r>
              <a:rPr lang="en-US" sz="2800" dirty="0"/>
              <a:t>Planning </a:t>
            </a:r>
            <a:r>
              <a:rPr lang="en-US" sz="2800" dirty="0" smtClean="0"/>
              <a:t>has begun for </a:t>
            </a:r>
            <a:r>
              <a:rPr lang="en-US" sz="2800" dirty="0"/>
              <a:t>the 2016 Partners in Prevention Conference, a joint effort of both programs for contracted providers and community partners.</a:t>
            </a:r>
          </a:p>
          <a:p>
            <a:endParaRPr lang="en-US" dirty="0"/>
          </a:p>
        </p:txBody>
      </p:sp>
      <p:sp>
        <p:nvSpPr>
          <p:cNvPr id="4" name="Slide Number Placeholder 3"/>
          <p:cNvSpPr>
            <a:spLocks noGrp="1"/>
          </p:cNvSpPr>
          <p:nvPr>
            <p:ph type="sldNum" sz="quarter" idx="12"/>
          </p:nvPr>
        </p:nvSpPr>
        <p:spPr/>
        <p:txBody>
          <a:bodyPr/>
          <a:lstStyle/>
          <a:p>
            <a:fld id="{BB020C72-5B05-4446-B2D9-0A8BE9D707D8}" type="slidenum">
              <a:rPr lang="en-US" smtClean="0"/>
              <a:pPr/>
              <a:t>8</a:t>
            </a:fld>
            <a:endParaRPr lang="en-US"/>
          </a:p>
        </p:txBody>
      </p:sp>
    </p:spTree>
    <p:extLst>
      <p:ext uri="{BB962C8B-B14F-4D97-AF65-F5344CB8AC3E}">
        <p14:creationId xmlns:p14="http://schemas.microsoft.com/office/powerpoint/2010/main" val="585372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Vision of New PEI</a:t>
            </a:r>
          </a:p>
        </p:txBody>
      </p:sp>
      <p:sp>
        <p:nvSpPr>
          <p:cNvPr id="4" name="Slide Number Placeholder 3"/>
          <p:cNvSpPr>
            <a:spLocks noGrp="1"/>
          </p:cNvSpPr>
          <p:nvPr>
            <p:ph type="sldNum" sz="quarter" idx="12"/>
          </p:nvPr>
        </p:nvSpPr>
        <p:spPr/>
        <p:txBody>
          <a:bodyPr/>
          <a:lstStyle/>
          <a:p>
            <a:fld id="{BB020C72-5B05-4446-B2D9-0A8BE9D707D8}" type="slidenum">
              <a:rPr lang="en-US" smtClean="0"/>
              <a:pPr/>
              <a:t>9</a:t>
            </a:fld>
            <a:endParaRPr lang="en-US"/>
          </a:p>
        </p:txBody>
      </p:sp>
      <p:sp>
        <p:nvSpPr>
          <p:cNvPr id="5" name="Content Placeholder 2"/>
          <p:cNvSpPr>
            <a:spLocks noGrp="1"/>
          </p:cNvSpPr>
          <p:nvPr>
            <p:ph idx="1"/>
          </p:nvPr>
        </p:nvSpPr>
        <p:spPr>
          <a:xfrm>
            <a:off x="381000" y="990600"/>
            <a:ext cx="8229600" cy="4953000"/>
          </a:xfrm>
        </p:spPr>
        <p:txBody>
          <a:bodyPr/>
          <a:lstStyle/>
          <a:p>
            <a:r>
              <a:rPr lang="en-US" dirty="0" smtClean="0"/>
              <a:t>Vision</a:t>
            </a:r>
          </a:p>
          <a:p>
            <a:pPr lvl="1">
              <a:spcBef>
                <a:spcPts val="1200"/>
              </a:spcBef>
              <a:buFont typeface="Arial" panose="020B0604020202020204" pitchFamily="34" charset="0"/>
              <a:buChar char="•"/>
            </a:pPr>
            <a:r>
              <a:rPr lang="en-US" sz="2400" dirty="0">
                <a:ea typeface="+mn-ea"/>
              </a:rPr>
              <a:t>Develop a consolidated </a:t>
            </a:r>
            <a:r>
              <a:rPr lang="en-US" sz="2400" dirty="0" smtClean="0">
                <a:ea typeface="+mn-ea"/>
              </a:rPr>
              <a:t>hub </a:t>
            </a:r>
            <a:r>
              <a:rPr lang="en-US" sz="2400" dirty="0">
                <a:ea typeface="+mn-ea"/>
              </a:rPr>
              <a:t>of expertise and support for community-driven programs at the state </a:t>
            </a:r>
            <a:r>
              <a:rPr lang="en-US" sz="2400" dirty="0" smtClean="0">
                <a:ea typeface="+mn-ea"/>
              </a:rPr>
              <a:t>level.</a:t>
            </a:r>
            <a:endParaRPr lang="en-US" sz="2400" dirty="0">
              <a:ea typeface="+mn-ea"/>
            </a:endParaRPr>
          </a:p>
          <a:p>
            <a:pPr lvl="1">
              <a:spcBef>
                <a:spcPts val="1200"/>
              </a:spcBef>
              <a:buFont typeface="Arial" panose="020B0604020202020204" pitchFamily="34" charset="0"/>
              <a:buChar char="•"/>
            </a:pPr>
            <a:r>
              <a:rPr lang="en-US" sz="2400" dirty="0">
                <a:ea typeface="+mn-ea"/>
              </a:rPr>
              <a:t>Provide broader continuum of services to address </a:t>
            </a:r>
            <a:r>
              <a:rPr lang="en-US" sz="2400" dirty="0" smtClean="0">
                <a:ea typeface="+mn-ea"/>
              </a:rPr>
              <a:t>various </a:t>
            </a:r>
            <a:r>
              <a:rPr lang="en-US" sz="2400" dirty="0">
                <a:ea typeface="+mn-ea"/>
              </a:rPr>
              <a:t>community and family needs within allocated </a:t>
            </a:r>
            <a:r>
              <a:rPr lang="en-US" sz="2400" dirty="0" smtClean="0">
                <a:ea typeface="+mn-ea"/>
              </a:rPr>
              <a:t>resources.</a:t>
            </a:r>
            <a:endParaRPr lang="en-US" sz="2400" dirty="0">
              <a:ea typeface="+mn-ea"/>
            </a:endParaRPr>
          </a:p>
          <a:p>
            <a:pPr lvl="1">
              <a:spcBef>
                <a:spcPts val="1200"/>
              </a:spcBef>
              <a:buFont typeface="Arial" panose="020B0604020202020204" pitchFamily="34" charset="0"/>
              <a:buChar char="•"/>
            </a:pPr>
            <a:r>
              <a:rPr lang="en-US" sz="2400" dirty="0">
                <a:ea typeface="+mn-ea"/>
              </a:rPr>
              <a:t>Garner national interest and be positioned as leader in setting priorities and policies that have a positive impact on children, youth and </a:t>
            </a:r>
            <a:r>
              <a:rPr lang="en-US" sz="2400" dirty="0" smtClean="0">
                <a:ea typeface="+mn-ea"/>
              </a:rPr>
              <a:t>families.</a:t>
            </a:r>
            <a:endParaRPr lang="en-US" sz="2400" dirty="0">
              <a:ea typeface="+mn-ea"/>
            </a:endParaRPr>
          </a:p>
          <a:p>
            <a:pPr lvl="1">
              <a:spcBef>
                <a:spcPts val="1200"/>
              </a:spcBef>
              <a:buFont typeface="Arial" panose="020B0604020202020204" pitchFamily="34" charset="0"/>
              <a:buChar char="•"/>
            </a:pPr>
            <a:r>
              <a:rPr lang="en-US" sz="2400" dirty="0">
                <a:ea typeface="+mn-ea"/>
              </a:rPr>
              <a:t>Empower local communities to strengthen partnerships with philanthropic, business and faith-based </a:t>
            </a:r>
            <a:r>
              <a:rPr lang="en-US" sz="2400" dirty="0" smtClean="0">
                <a:ea typeface="+mn-ea"/>
              </a:rPr>
              <a:t>organizations.</a:t>
            </a:r>
            <a:endParaRPr lang="en-US" sz="2400" dirty="0">
              <a:ea typeface="+mn-ea"/>
            </a:endParaRPr>
          </a:p>
        </p:txBody>
      </p:sp>
    </p:spTree>
    <p:extLst>
      <p:ext uri="{BB962C8B-B14F-4D97-AF65-F5344CB8AC3E}">
        <p14:creationId xmlns:p14="http://schemas.microsoft.com/office/powerpoint/2010/main" val="2920355367"/>
      </p:ext>
    </p:extLst>
  </p:cSld>
  <p:clrMapOvr>
    <a:masterClrMapping/>
  </p:clrMapOvr>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30474</TotalTime>
  <Words>614</Words>
  <Application>Microsoft Office PowerPoint</Application>
  <PresentationFormat>On-screen Show (4:3)</PresentationFormat>
  <Paragraphs>116</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1_Default Design</vt:lpstr>
      <vt:lpstr>Presentation to the  Transition Legislative Oversight Committee  on Transformation of the Health and Human Services System</vt:lpstr>
      <vt:lpstr>PEI and THV Merger</vt:lpstr>
      <vt:lpstr>The New PEI</vt:lpstr>
      <vt:lpstr>The New PEI</vt:lpstr>
      <vt:lpstr>PEI and THV Merger Activities</vt:lpstr>
      <vt:lpstr>PEI and THV Merger Activities</vt:lpstr>
      <vt:lpstr>PEI and THV Merger Activities</vt:lpstr>
      <vt:lpstr>PEI and THV Merger Activities</vt:lpstr>
      <vt:lpstr>Vision of New PEI</vt:lpstr>
    </vt:vector>
  </TitlesOfParts>
  <Company>DFPS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Texas Department of Family and Protective Services (DFPS) Presentation</dc:title>
  <dc:creator>DFPS</dc:creator>
  <cp:lastModifiedBy>Melissa Rosser</cp:lastModifiedBy>
  <cp:revision>684</cp:revision>
  <cp:lastPrinted>2016-03-16T13:01:06Z</cp:lastPrinted>
  <dcterms:created xsi:type="dcterms:W3CDTF">2009-02-23T23:37:48Z</dcterms:created>
  <dcterms:modified xsi:type="dcterms:W3CDTF">2016-03-30T21:17:20Z</dcterms:modified>
</cp:coreProperties>
</file>