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5" r:id="rId2"/>
    <p:sldMasterId id="2147483687" r:id="rId3"/>
    <p:sldMasterId id="2147483699" r:id="rId4"/>
    <p:sldMasterId id="2147483776" r:id="rId5"/>
    <p:sldMasterId id="2147483788" r:id="rId6"/>
  </p:sldMasterIdLst>
  <p:notesMasterIdLst>
    <p:notesMasterId r:id="rId40"/>
  </p:notesMasterIdLst>
  <p:handoutMasterIdLst>
    <p:handoutMasterId r:id="rId41"/>
  </p:handoutMasterIdLst>
  <p:sldIdLst>
    <p:sldId id="280" r:id="rId7"/>
    <p:sldId id="293" r:id="rId8"/>
    <p:sldId id="450" r:id="rId9"/>
    <p:sldId id="316" r:id="rId10"/>
    <p:sldId id="387" r:id="rId11"/>
    <p:sldId id="289" r:id="rId12"/>
    <p:sldId id="291" r:id="rId13"/>
    <p:sldId id="319" r:id="rId14"/>
    <p:sldId id="287" r:id="rId15"/>
    <p:sldId id="322" r:id="rId16"/>
    <p:sldId id="389" r:id="rId17"/>
    <p:sldId id="309" r:id="rId18"/>
    <p:sldId id="311" r:id="rId19"/>
    <p:sldId id="325" r:id="rId20"/>
    <p:sldId id="452" r:id="rId21"/>
    <p:sldId id="393" r:id="rId22"/>
    <p:sldId id="399" r:id="rId23"/>
    <p:sldId id="462" r:id="rId24"/>
    <p:sldId id="395" r:id="rId25"/>
    <p:sldId id="403" r:id="rId26"/>
    <p:sldId id="409" r:id="rId27"/>
    <p:sldId id="411" r:id="rId28"/>
    <p:sldId id="413" r:id="rId29"/>
    <p:sldId id="415" r:id="rId30"/>
    <p:sldId id="417" r:id="rId31"/>
    <p:sldId id="419" r:id="rId32"/>
    <p:sldId id="421" r:id="rId33"/>
    <p:sldId id="425" r:id="rId34"/>
    <p:sldId id="427" r:id="rId35"/>
    <p:sldId id="461" r:id="rId36"/>
    <p:sldId id="456" r:id="rId37"/>
    <p:sldId id="458" r:id="rId38"/>
    <p:sldId id="460" r:id="rId3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nzales,Debra A (DFPS)" initials="GA(" lastIdx="1" clrIdx="0"/>
  <p:cmAuthor id="1" name="Marshall,Anna L (DFPS)" initials="AnnaM" lastIdx="5" clrIdx="1"/>
  <p:cmAuthor id="2" name="Gonzalez,Gail (DFPS)" initials="GG" lastIdx="5" clrIdx="2"/>
  <p:cmAuthor id="3" name="Reinhardt,Kaysie E. (DFPS)" initials="KER" lastIdx="4"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E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767" autoAdjust="0"/>
    <p:restoredTop sz="94579" autoAdjust="0"/>
  </p:normalViewPr>
  <p:slideViewPr>
    <p:cSldViewPr>
      <p:cViewPr varScale="1">
        <p:scale>
          <a:sx n="92" d="100"/>
          <a:sy n="92" d="100"/>
        </p:scale>
        <p:origin x="-20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p:cViewPr varScale="1">
        <p:scale>
          <a:sx n="66" d="100"/>
          <a:sy n="66" d="100"/>
        </p:scale>
        <p:origin x="-3240"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RSHAA\AppData\Local\Microsoft\Windows\Temporary%20Internet%20Files\Content.IE5\LNQ2ZMTG\cwo_report%5b1%5d.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2AUST1001FS02\USERS10012-LH\MARSHAA\Projects%20in%20Progress\House%20Interim\Adoption\Adoption%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2AUST1001FS02\USERS10012-LH\MARSHAA\Projects%20in%20Progress\House%20Interim\Adoption\Adoption%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r>
              <a:rPr lang="en-US" b="0" dirty="0" smtClean="0"/>
              <a:t>Federal Fiscal Year 2012</a:t>
            </a:r>
            <a:endParaRPr lang="en-US" b="0" dirty="0"/>
          </a:p>
        </c:rich>
      </c:tx>
      <c:layout>
        <c:manualLayout>
          <c:xMode val="edge"/>
          <c:yMode val="edge"/>
          <c:x val="0.54334543740284891"/>
          <c:y val="5.2631591064970083E-2"/>
        </c:manualLayout>
      </c:layout>
      <c:overlay val="1"/>
    </c:title>
    <c:autoTitleDeleted val="0"/>
    <c:plotArea>
      <c:layout/>
      <c:barChart>
        <c:barDir val="col"/>
        <c:grouping val="clustered"/>
        <c:varyColors val="0"/>
        <c:ser>
          <c:idx val="0"/>
          <c:order val="0"/>
          <c:invertIfNegative val="0"/>
          <c:dPt>
            <c:idx val="0"/>
            <c:invertIfNegative val="0"/>
            <c:bubble3D val="0"/>
            <c:spPr>
              <a:solidFill>
                <a:srgbClr val="FFC000"/>
              </a:solidFill>
            </c:spPr>
          </c:dPt>
          <c:dLbls>
            <c:dLbl>
              <c:idx val="0"/>
              <c:spPr/>
              <c:txPr>
                <a:bodyPr/>
                <a:lstStyle/>
                <a:p>
                  <a:pPr>
                    <a:defRPr sz="1200" b="1">
                      <a:solidFill>
                        <a:schemeClr val="tx1"/>
                      </a:solidFill>
                    </a:defRPr>
                  </a:pPr>
                  <a:endParaRPr lang="en-US"/>
                </a:p>
              </c:txPr>
              <c:dLblPos val="inEnd"/>
              <c:showLegendKey val="0"/>
              <c:showVal val="1"/>
              <c:showCatName val="0"/>
              <c:showSerName val="0"/>
              <c:showPercent val="0"/>
              <c:showBubbleSize val="0"/>
            </c:dLbl>
            <c:txPr>
              <a:bodyPr/>
              <a:lstStyle/>
              <a:p>
                <a:pPr>
                  <a:defRPr sz="1200" b="1">
                    <a:solidFill>
                      <a:schemeClr val="bg1">
                        <a:lumMod val="95000"/>
                      </a:schemeClr>
                    </a:solidFill>
                  </a:defRPr>
                </a:pPr>
                <a:endParaRPr lang="en-US"/>
              </a:p>
            </c:txPr>
            <c:dLblPos val="inEnd"/>
            <c:showLegendKey val="0"/>
            <c:showVal val="1"/>
            <c:showCatName val="0"/>
            <c:showSerName val="0"/>
            <c:showPercent val="0"/>
            <c:showBubbleSize val="0"/>
            <c:showLeaderLines val="0"/>
          </c:dLbls>
          <c:cat>
            <c:strRef>
              <c:f>'cwo_report 1 '!$B$1:$G$1</c:f>
              <c:strCache>
                <c:ptCount val="6"/>
                <c:pt idx="0">
                  <c:v>National</c:v>
                </c:pt>
                <c:pt idx="1">
                  <c:v>Alaska (#1)</c:v>
                </c:pt>
                <c:pt idx="2">
                  <c:v>Texas (#2)</c:v>
                </c:pt>
                <c:pt idx="3">
                  <c:v>New York (#21)</c:v>
                </c:pt>
                <c:pt idx="4">
                  <c:v>California (#31)</c:v>
                </c:pt>
                <c:pt idx="5">
                  <c:v>Florida (#41)</c:v>
                </c:pt>
              </c:strCache>
            </c:strRef>
          </c:cat>
          <c:val>
            <c:numRef>
              <c:f>'cwo_report 1 '!$B$8:$G$8</c:f>
              <c:numCache>
                <c:formatCode>0.0%</c:formatCode>
                <c:ptCount val="6"/>
                <c:pt idx="0">
                  <c:v>0.52200000000000002</c:v>
                </c:pt>
                <c:pt idx="1">
                  <c:v>0.76337448559670784</c:v>
                </c:pt>
                <c:pt idx="2">
                  <c:v>0.74314214463840389</c:v>
                </c:pt>
                <c:pt idx="3">
                  <c:v>0.55555555555555558</c:v>
                </c:pt>
                <c:pt idx="4">
                  <c:v>0.47294117647058825</c:v>
                </c:pt>
                <c:pt idx="5">
                  <c:v>0.40607210626185958</c:v>
                </c:pt>
              </c:numCache>
            </c:numRef>
          </c:val>
        </c:ser>
        <c:dLbls>
          <c:showLegendKey val="0"/>
          <c:showVal val="0"/>
          <c:showCatName val="0"/>
          <c:showSerName val="0"/>
          <c:showPercent val="0"/>
          <c:showBubbleSize val="0"/>
        </c:dLbls>
        <c:gapWidth val="150"/>
        <c:axId val="98474624"/>
        <c:axId val="98488704"/>
      </c:barChart>
      <c:catAx>
        <c:axId val="98474624"/>
        <c:scaling>
          <c:orientation val="minMax"/>
        </c:scaling>
        <c:delete val="0"/>
        <c:axPos val="b"/>
        <c:majorTickMark val="out"/>
        <c:minorTickMark val="none"/>
        <c:tickLblPos val="nextTo"/>
        <c:crossAx val="98488704"/>
        <c:crosses val="autoZero"/>
        <c:auto val="1"/>
        <c:lblAlgn val="ctr"/>
        <c:lblOffset val="100"/>
        <c:noMultiLvlLbl val="0"/>
      </c:catAx>
      <c:valAx>
        <c:axId val="98488704"/>
        <c:scaling>
          <c:orientation val="minMax"/>
          <c:max val="0.8"/>
        </c:scaling>
        <c:delete val="0"/>
        <c:axPos val="l"/>
        <c:majorGridlines/>
        <c:numFmt formatCode="0%" sourceLinked="0"/>
        <c:majorTickMark val="out"/>
        <c:minorTickMark val="none"/>
        <c:tickLblPos val="nextTo"/>
        <c:crossAx val="9847462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lineChart>
        <c:grouping val="standard"/>
        <c:varyColors val="0"/>
        <c:ser>
          <c:idx val="0"/>
          <c:order val="0"/>
          <c:tx>
            <c:strRef>
              <c:f>Sheet1!$B$1</c:f>
              <c:strCache>
                <c:ptCount val="1"/>
                <c:pt idx="0">
                  <c:v>Children Adopted</c:v>
                </c:pt>
              </c:strCache>
            </c:strRef>
          </c:tx>
          <c:marker>
            <c:symbol val="none"/>
          </c:marker>
          <c:dLbls>
            <c:dLbl>
              <c:idx val="0"/>
              <c:layout>
                <c:manualLayout>
                  <c:x val="-5.5317689249239882E-2"/>
                  <c:y val="-4.3678387184360574E-2"/>
                </c:manualLayout>
              </c:layout>
              <c:dLblPos val="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layout>
                <c:manualLayout>
                  <c:x val="-4.6269587588680132E-3"/>
                  <c:y val="-3.2183908045977011E-2"/>
                </c:manualLayout>
              </c:layout>
              <c:dLblPos val="r"/>
              <c:showLegendKey val="0"/>
              <c:showVal val="1"/>
              <c:showCatName val="0"/>
              <c:showSerName val="0"/>
              <c:showPercent val="0"/>
              <c:showBubbleSize val="0"/>
            </c:dLbl>
            <c:txPr>
              <a:bodyPr/>
              <a:lstStyle/>
              <a:p>
                <a:pPr>
                  <a:defRPr sz="1600" b="1"/>
                </a:pPr>
                <a:endParaRPr lang="en-US"/>
              </a:p>
            </c:txPr>
            <c:dLblPos val="t"/>
            <c:showLegendKey val="0"/>
            <c:showVal val="1"/>
            <c:showCatName val="0"/>
            <c:showSerName val="0"/>
            <c:showPercent val="0"/>
            <c:showBubbleSize val="0"/>
            <c:showLeaderLines val="0"/>
          </c:dLbls>
          <c:cat>
            <c:strRef>
              <c:f>Sheet1!$A$2:$A$10</c:f>
              <c:strCache>
                <c:ptCount val="9"/>
                <c:pt idx="0">
                  <c:v>FY05</c:v>
                </c:pt>
                <c:pt idx="1">
                  <c:v>FY06</c:v>
                </c:pt>
                <c:pt idx="2">
                  <c:v>FY07</c:v>
                </c:pt>
                <c:pt idx="3">
                  <c:v>FY08</c:v>
                </c:pt>
                <c:pt idx="4">
                  <c:v>FY09</c:v>
                </c:pt>
                <c:pt idx="5">
                  <c:v>FY10</c:v>
                </c:pt>
                <c:pt idx="6">
                  <c:v>FY11</c:v>
                </c:pt>
                <c:pt idx="7">
                  <c:v>FY12</c:v>
                </c:pt>
                <c:pt idx="8">
                  <c:v>FY13</c:v>
                </c:pt>
              </c:strCache>
            </c:strRef>
          </c:cat>
          <c:val>
            <c:numRef>
              <c:f>Sheet1!$B$2:$B$10</c:f>
              <c:numCache>
                <c:formatCode>#,##0</c:formatCode>
                <c:ptCount val="9"/>
                <c:pt idx="0">
                  <c:v>3173</c:v>
                </c:pt>
                <c:pt idx="1">
                  <c:v>3376</c:v>
                </c:pt>
                <c:pt idx="2">
                  <c:v>4023</c:v>
                </c:pt>
                <c:pt idx="3">
                  <c:v>4517</c:v>
                </c:pt>
                <c:pt idx="4">
                  <c:v>4859</c:v>
                </c:pt>
                <c:pt idx="5">
                  <c:v>4803</c:v>
                </c:pt>
                <c:pt idx="6">
                  <c:v>4635</c:v>
                </c:pt>
                <c:pt idx="7">
                  <c:v>5040</c:v>
                </c:pt>
                <c:pt idx="8">
                  <c:v>5364</c:v>
                </c:pt>
              </c:numCache>
            </c:numRef>
          </c:val>
          <c:smooth val="0"/>
        </c:ser>
        <c:dLbls>
          <c:showLegendKey val="0"/>
          <c:showVal val="0"/>
          <c:showCatName val="0"/>
          <c:showSerName val="0"/>
          <c:showPercent val="0"/>
          <c:showBubbleSize val="0"/>
        </c:dLbls>
        <c:marker val="1"/>
        <c:smooth val="0"/>
        <c:axId val="100498432"/>
        <c:axId val="100500224"/>
      </c:lineChart>
      <c:catAx>
        <c:axId val="100498432"/>
        <c:scaling>
          <c:orientation val="minMax"/>
        </c:scaling>
        <c:delete val="0"/>
        <c:axPos val="b"/>
        <c:numFmt formatCode="General" sourceLinked="1"/>
        <c:majorTickMark val="out"/>
        <c:minorTickMark val="none"/>
        <c:tickLblPos val="nextTo"/>
        <c:txPr>
          <a:bodyPr/>
          <a:lstStyle/>
          <a:p>
            <a:pPr>
              <a:defRPr sz="1400" b="1"/>
            </a:pPr>
            <a:endParaRPr lang="en-US"/>
          </a:p>
        </c:txPr>
        <c:crossAx val="100500224"/>
        <c:crosses val="autoZero"/>
        <c:auto val="1"/>
        <c:lblAlgn val="ctr"/>
        <c:lblOffset val="100"/>
        <c:noMultiLvlLbl val="0"/>
      </c:catAx>
      <c:valAx>
        <c:axId val="100500224"/>
        <c:scaling>
          <c:orientation val="minMax"/>
          <c:min val="3000"/>
        </c:scaling>
        <c:delete val="0"/>
        <c:axPos val="l"/>
        <c:numFmt formatCode="#,##0" sourceLinked="1"/>
        <c:majorTickMark val="out"/>
        <c:minorTickMark val="none"/>
        <c:tickLblPos val="nextTo"/>
        <c:txPr>
          <a:bodyPr/>
          <a:lstStyle/>
          <a:p>
            <a:pPr>
              <a:defRPr b="1"/>
            </a:pPr>
            <a:endParaRPr lang="en-US"/>
          </a:p>
        </c:txPr>
        <c:crossAx val="100498432"/>
        <c:crosses val="autoZero"/>
        <c:crossBetween val="between"/>
      </c:valAx>
    </c:plotArea>
    <c:plotVisOnly val="1"/>
    <c:dispBlanksAs val="gap"/>
    <c:showDLblsOverMax val="0"/>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r>
              <a:rPr lang="en-US" dirty="0" smtClean="0"/>
              <a:t>Number</a:t>
            </a:r>
            <a:r>
              <a:rPr lang="en-US" baseline="0" dirty="0" smtClean="0"/>
              <a:t> of </a:t>
            </a:r>
            <a:r>
              <a:rPr lang="en-US" dirty="0" smtClean="0"/>
              <a:t>Children </a:t>
            </a:r>
            <a:r>
              <a:rPr lang="en-US" dirty="0"/>
              <a:t>with Terminated Parental Rights and Not in Their </a:t>
            </a:r>
            <a:r>
              <a:rPr lang="en-US" dirty="0" smtClean="0"/>
              <a:t>Adoptive Placement</a:t>
            </a:r>
            <a:endParaRPr lang="en-US" dirty="0"/>
          </a:p>
          <a:p>
            <a:pPr>
              <a:defRPr/>
            </a:pPr>
            <a:r>
              <a:rPr lang="en-US" dirty="0"/>
              <a:t>as of February 28th of each </a:t>
            </a:r>
            <a:r>
              <a:rPr lang="en-US" dirty="0" smtClean="0"/>
              <a:t>y</a:t>
            </a:r>
            <a:r>
              <a:rPr lang="en-US" baseline="0" dirty="0" smtClean="0"/>
              <a:t>ear</a:t>
            </a:r>
            <a:endParaRPr lang="en-US" dirty="0"/>
          </a:p>
        </c:rich>
      </c:tx>
      <c:layout/>
      <c:overlay val="0"/>
    </c:title>
    <c:autoTitleDeleted val="0"/>
    <c:plotArea>
      <c:layout/>
      <c:barChart>
        <c:barDir val="col"/>
        <c:grouping val="clustered"/>
        <c:varyColors val="0"/>
        <c:ser>
          <c:idx val="0"/>
          <c:order val="0"/>
          <c:invertIfNegative val="0"/>
          <c:dLbls>
            <c:txPr>
              <a:bodyPr/>
              <a:lstStyle/>
              <a:p>
                <a:pPr>
                  <a:defRPr sz="1600" b="1">
                    <a:solidFill>
                      <a:schemeClr val="bg2">
                        <a:lumMod val="20000"/>
                        <a:lumOff val="80000"/>
                      </a:schemeClr>
                    </a:solidFill>
                  </a:defRPr>
                </a:pPr>
                <a:endParaRPr lang="en-US"/>
              </a:p>
            </c:txPr>
            <c:dLblPos val="inEnd"/>
            <c:showLegendKey val="0"/>
            <c:showVal val="1"/>
            <c:showCatName val="0"/>
            <c:showSerName val="0"/>
            <c:showPercent val="0"/>
            <c:showBubbleSize val="0"/>
            <c:showLeaderLines val="0"/>
          </c:dLbls>
          <c:cat>
            <c:numRef>
              <c:f>'waiting for ADO'!$A$6:$A$10</c:f>
              <c:numCache>
                <c:formatCode>General</c:formatCode>
                <c:ptCount val="5"/>
                <c:pt idx="0">
                  <c:v>2010</c:v>
                </c:pt>
                <c:pt idx="1">
                  <c:v>2011</c:v>
                </c:pt>
                <c:pt idx="2">
                  <c:v>2012</c:v>
                </c:pt>
                <c:pt idx="3">
                  <c:v>2013</c:v>
                </c:pt>
                <c:pt idx="4">
                  <c:v>2014</c:v>
                </c:pt>
              </c:numCache>
            </c:numRef>
          </c:cat>
          <c:val>
            <c:numRef>
              <c:f>'waiting for ADO'!$B$6:$B$10</c:f>
              <c:numCache>
                <c:formatCode>#,##0</c:formatCode>
                <c:ptCount val="5"/>
                <c:pt idx="0">
                  <c:v>3177</c:v>
                </c:pt>
                <c:pt idx="1">
                  <c:v>3752</c:v>
                </c:pt>
                <c:pt idx="2">
                  <c:v>3437</c:v>
                </c:pt>
                <c:pt idx="3">
                  <c:v>3626</c:v>
                </c:pt>
                <c:pt idx="4">
                  <c:v>3832</c:v>
                </c:pt>
              </c:numCache>
            </c:numRef>
          </c:val>
        </c:ser>
        <c:dLbls>
          <c:showLegendKey val="0"/>
          <c:showVal val="0"/>
          <c:showCatName val="0"/>
          <c:showSerName val="0"/>
          <c:showPercent val="0"/>
          <c:showBubbleSize val="0"/>
        </c:dLbls>
        <c:gapWidth val="150"/>
        <c:axId val="100526336"/>
        <c:axId val="95698944"/>
      </c:barChart>
      <c:catAx>
        <c:axId val="100526336"/>
        <c:scaling>
          <c:orientation val="minMax"/>
        </c:scaling>
        <c:delete val="0"/>
        <c:axPos val="b"/>
        <c:numFmt formatCode="General" sourceLinked="1"/>
        <c:majorTickMark val="out"/>
        <c:minorTickMark val="none"/>
        <c:tickLblPos val="nextTo"/>
        <c:crossAx val="95698944"/>
        <c:crosses val="autoZero"/>
        <c:auto val="1"/>
        <c:lblAlgn val="ctr"/>
        <c:lblOffset val="100"/>
        <c:noMultiLvlLbl val="0"/>
      </c:catAx>
      <c:valAx>
        <c:axId val="95698944"/>
        <c:scaling>
          <c:orientation val="minMax"/>
        </c:scaling>
        <c:delete val="0"/>
        <c:axPos val="l"/>
        <c:title>
          <c:tx>
            <c:rich>
              <a:bodyPr rot="-5400000" vert="horz"/>
              <a:lstStyle/>
              <a:p>
                <a:pPr>
                  <a:defRPr/>
                </a:pPr>
                <a:r>
                  <a:rPr lang="en-US"/>
                  <a:t>Number of Children</a:t>
                </a:r>
              </a:p>
            </c:rich>
          </c:tx>
          <c:layout/>
          <c:overlay val="0"/>
        </c:title>
        <c:numFmt formatCode="#,##0" sourceLinked="1"/>
        <c:majorTickMark val="out"/>
        <c:minorTickMark val="none"/>
        <c:tickLblPos val="nextTo"/>
        <c:crossAx val="1005263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9"/>
    </mc:Choice>
    <mc:Fallback>
      <c:style val="9"/>
    </mc:Fallback>
  </mc:AlternateContent>
  <c:chart>
    <c:title>
      <c:tx>
        <c:rich>
          <a:bodyPr/>
          <a:lstStyle/>
          <a:p>
            <a:pPr>
              <a:defRPr/>
            </a:pPr>
            <a:r>
              <a:rPr lang="en-US"/>
              <a:t>DRAFT Data Chart on Causes of Death</a:t>
            </a:r>
          </a:p>
        </c:rich>
      </c:tx>
      <c:layout/>
      <c:overlay val="0"/>
    </c:title>
    <c:autoTitleDeleted val="0"/>
    <c:plotArea>
      <c:layout/>
      <c:pieChart>
        <c:varyColors val="1"/>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a:pPr>
            <a:r>
              <a:rPr lang="en-US" dirty="0" smtClean="0"/>
              <a:t>Abuse/Neglect</a:t>
            </a:r>
            <a:r>
              <a:rPr lang="en-US" baseline="0" dirty="0" smtClean="0"/>
              <a:t> </a:t>
            </a:r>
            <a:r>
              <a:rPr lang="en-US" dirty="0" smtClean="0"/>
              <a:t>Child </a:t>
            </a:r>
            <a:r>
              <a:rPr lang="en-US" dirty="0"/>
              <a:t>Fatalities in Texas</a:t>
            </a:r>
          </a:p>
          <a:p>
            <a:pPr>
              <a:defRPr/>
            </a:pPr>
            <a:r>
              <a:rPr lang="en-US" dirty="0"/>
              <a:t>FY 2013</a:t>
            </a:r>
          </a:p>
          <a:p>
            <a:pPr>
              <a:defRPr/>
            </a:pPr>
            <a:r>
              <a:rPr lang="en-US" dirty="0"/>
              <a:t>Total </a:t>
            </a:r>
            <a:r>
              <a:rPr lang="en-US" dirty="0" smtClean="0"/>
              <a:t>– 156</a:t>
            </a:r>
          </a:p>
          <a:p>
            <a:pPr>
              <a:defRPr/>
            </a:pPr>
            <a:r>
              <a:rPr lang="en-US" sz="1400" dirty="0" smtClean="0"/>
              <a:t>(10 fatalities in</a:t>
            </a:r>
            <a:r>
              <a:rPr lang="en-US" sz="1400" baseline="0" dirty="0" smtClean="0"/>
              <a:t> DFPS conservatorship)</a:t>
            </a:r>
            <a:endParaRPr lang="en-US" sz="1400" dirty="0"/>
          </a:p>
        </c:rich>
      </c:tx>
      <c:layout/>
      <c:overlay val="0"/>
    </c:title>
    <c:autoTitleDeleted val="0"/>
    <c:plotArea>
      <c:layout>
        <c:manualLayout>
          <c:layoutTarget val="inner"/>
          <c:xMode val="edge"/>
          <c:yMode val="edge"/>
          <c:x val="0.31064626355667807"/>
          <c:y val="0.32626537893700785"/>
          <c:w val="0.4063528754450248"/>
          <c:h val="0.65145460984043657"/>
        </c:manualLayout>
      </c:layout>
      <c:pieChart>
        <c:varyColors val="1"/>
        <c:ser>
          <c:idx val="0"/>
          <c:order val="0"/>
          <c:tx>
            <c:strRef>
              <c:f>Sheet1!$B$1</c:f>
              <c:strCache>
                <c:ptCount val="1"/>
                <c:pt idx="0">
                  <c:v>Child Fatalities</c:v>
                </c:pt>
              </c:strCache>
            </c:strRef>
          </c:tx>
          <c:spPr>
            <a:solidFill>
              <a:schemeClr val="bg1">
                <a:lumMod val="85000"/>
              </a:schemeClr>
            </a:solidFill>
            <a:ln>
              <a:solidFill>
                <a:schemeClr val="tx1"/>
              </a:solidFill>
            </a:ln>
          </c:spPr>
          <c:explosion val="7"/>
          <c:dLbls>
            <c:dLbl>
              <c:idx val="0"/>
              <c:layout>
                <c:manualLayout>
                  <c:x val="0.14818137522413657"/>
                  <c:y val="6.3681623130442025E-2"/>
                </c:manualLayout>
              </c:layout>
              <c:tx>
                <c:rich>
                  <a:bodyPr/>
                  <a:lstStyle/>
                  <a:p>
                    <a:r>
                      <a:rPr lang="en-US" sz="1800" b="1" dirty="0">
                        <a:latin typeface="Calibri" panose="020F0502020204030204" pitchFamily="34" charset="0"/>
                      </a:rPr>
                      <a:t>Abuse</a:t>
                    </a:r>
                  </a:p>
                  <a:p>
                    <a:r>
                      <a:rPr lang="en-US" sz="1800" b="1" dirty="0">
                        <a:latin typeface="Calibri" panose="020F0502020204030204" pitchFamily="34" charset="0"/>
                      </a:rPr>
                      <a:t>41% (64)</a:t>
                    </a:r>
                    <a:endParaRPr lang="en-US" b="1" dirty="0">
                      <a:latin typeface="Calibri" panose="020F0502020204030204" pitchFamily="34" charset="0"/>
                    </a:endParaRPr>
                  </a:p>
                </c:rich>
              </c:tx>
              <c:showLegendKey val="0"/>
              <c:showVal val="0"/>
              <c:showCatName val="1"/>
              <c:showSerName val="0"/>
              <c:showPercent val="1"/>
              <c:showBubbleSize val="0"/>
            </c:dLbl>
            <c:dLbl>
              <c:idx val="1"/>
              <c:layout>
                <c:manualLayout>
                  <c:x val="-0.15218594890985163"/>
                  <c:y val="-5.5216014664833564E-2"/>
                </c:manualLayout>
              </c:layout>
              <c:tx>
                <c:rich>
                  <a:bodyPr/>
                  <a:lstStyle/>
                  <a:p>
                    <a:r>
                      <a:rPr lang="en-US" sz="1800" b="1" dirty="0">
                        <a:latin typeface="Calibri" panose="020F0502020204030204" pitchFamily="34" charset="0"/>
                      </a:rPr>
                      <a:t>Neglect</a:t>
                    </a:r>
                  </a:p>
                  <a:p>
                    <a:r>
                      <a:rPr lang="en-US" sz="1800" b="1" dirty="0">
                        <a:latin typeface="Calibri" panose="020F0502020204030204" pitchFamily="34" charset="0"/>
                      </a:rPr>
                      <a:t>59% (</a:t>
                    </a:r>
                    <a:r>
                      <a:rPr lang="en-US" sz="1800" b="1" dirty="0" smtClean="0">
                        <a:latin typeface="Calibri" panose="020F0502020204030204" pitchFamily="34" charset="0"/>
                      </a:rPr>
                      <a:t>92</a:t>
                    </a:r>
                    <a:r>
                      <a:rPr lang="en-US" sz="1800" dirty="0" smtClean="0">
                        <a:latin typeface="Calibri" panose="020F0502020204030204" pitchFamily="34" charset="0"/>
                      </a:rPr>
                      <a:t>)</a:t>
                    </a:r>
                    <a:endParaRPr lang="en-US" dirty="0"/>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Sheet1!$A$2:$A$3</c:f>
              <c:strCache>
                <c:ptCount val="2"/>
                <c:pt idx="0">
                  <c:v>Physical Abuse</c:v>
                </c:pt>
                <c:pt idx="1">
                  <c:v>Neglect</c:v>
                </c:pt>
              </c:strCache>
            </c:strRef>
          </c:cat>
          <c:val>
            <c:numRef>
              <c:f>Sheet1!$B$2:$B$3</c:f>
              <c:numCache>
                <c:formatCode>General</c:formatCode>
                <c:ptCount val="2"/>
                <c:pt idx="0">
                  <c:v>64</c:v>
                </c:pt>
                <c:pt idx="1">
                  <c:v>92</c:v>
                </c:pt>
              </c:numCache>
            </c:numRef>
          </c:val>
        </c:ser>
        <c:dLbls>
          <c:showLegendKey val="0"/>
          <c:showVal val="0"/>
          <c:showCatName val="0"/>
          <c:showSerName val="0"/>
          <c:showPercent val="1"/>
          <c:showBubbleSize val="0"/>
          <c:showLeaderLines val="1"/>
        </c:dLbls>
        <c:firstSliceAng val="212"/>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58C5E2-99C6-45E6-AC3E-23C8057A013F}" type="doc">
      <dgm:prSet loTypeId="urn:microsoft.com/office/officeart/2005/8/layout/process5" loCatId="process" qsTypeId="urn:microsoft.com/office/officeart/2005/8/quickstyle/3d3" qsCatId="3D" csTypeId="urn:microsoft.com/office/officeart/2005/8/colors/accent2_2" csCatId="accent2" phldr="1"/>
      <dgm:spPr/>
      <dgm:t>
        <a:bodyPr/>
        <a:lstStyle/>
        <a:p>
          <a:endParaRPr lang="en-US"/>
        </a:p>
      </dgm:t>
    </dgm:pt>
    <dgm:pt modelId="{65B6A5CF-1068-49DC-8482-29893368A1FE}">
      <dgm:prSet phldrT="[Text]" custT="1"/>
      <dgm:spPr/>
      <dgm:t>
        <a:bodyPr/>
        <a:lstStyle/>
        <a:p>
          <a:r>
            <a:rPr lang="en-US" sz="1400" dirty="0"/>
            <a:t>Family becomes aware of </a:t>
          </a:r>
          <a:r>
            <a:rPr lang="en-US" sz="1400" dirty="0" smtClean="0"/>
            <a:t>child</a:t>
          </a:r>
          <a:endParaRPr lang="en-US" sz="1400" dirty="0"/>
        </a:p>
      </dgm:t>
    </dgm:pt>
    <dgm:pt modelId="{8F60A69C-AF03-4F88-B587-D0E61EBA7530}" type="parTrans" cxnId="{A737D229-85A5-49BE-839A-7EE8BF0BC9AE}">
      <dgm:prSet/>
      <dgm:spPr/>
      <dgm:t>
        <a:bodyPr/>
        <a:lstStyle/>
        <a:p>
          <a:endParaRPr lang="en-US" sz="1200"/>
        </a:p>
      </dgm:t>
    </dgm:pt>
    <dgm:pt modelId="{B21CEA12-497C-4A4C-BECF-9847FBD7B9E9}" type="sibTrans" cxnId="{A737D229-85A5-49BE-839A-7EE8BF0BC9AE}">
      <dgm:prSet custT="1"/>
      <dgm:spPr/>
      <dgm:t>
        <a:bodyPr/>
        <a:lstStyle/>
        <a:p>
          <a:endParaRPr lang="en-US" sz="1200"/>
        </a:p>
      </dgm:t>
    </dgm:pt>
    <dgm:pt modelId="{D3388CC0-E1E9-43E0-90D6-420F59DAA01A}">
      <dgm:prSet phldrT="[Text]" custT="1"/>
      <dgm:spPr/>
      <dgm:t>
        <a:bodyPr/>
        <a:lstStyle/>
        <a:p>
          <a:r>
            <a:rPr lang="en-US" sz="1400" dirty="0"/>
            <a:t>Family's agency submits home study to be considered for child</a:t>
          </a:r>
        </a:p>
      </dgm:t>
    </dgm:pt>
    <dgm:pt modelId="{589FD392-A8F0-43A3-9B13-77D211335002}" type="parTrans" cxnId="{8E6041B3-A10E-48AD-A3FF-4F53979712DA}">
      <dgm:prSet/>
      <dgm:spPr/>
      <dgm:t>
        <a:bodyPr/>
        <a:lstStyle/>
        <a:p>
          <a:endParaRPr lang="en-US" sz="1200"/>
        </a:p>
      </dgm:t>
    </dgm:pt>
    <dgm:pt modelId="{C57FADB8-D9DB-49E7-B449-C67117372A25}" type="sibTrans" cxnId="{8E6041B3-A10E-48AD-A3FF-4F53979712DA}">
      <dgm:prSet custT="1"/>
      <dgm:spPr/>
      <dgm:t>
        <a:bodyPr/>
        <a:lstStyle/>
        <a:p>
          <a:endParaRPr lang="en-US" sz="1200"/>
        </a:p>
      </dgm:t>
    </dgm:pt>
    <dgm:pt modelId="{1D329BCC-2431-48A0-A300-22E30BD41369}">
      <dgm:prSet phldrT="[Text]" custT="1"/>
      <dgm:spPr/>
      <dgm:t>
        <a:bodyPr/>
        <a:lstStyle/>
        <a:p>
          <a:r>
            <a:rPr lang="en-US" sz="1400" dirty="0"/>
            <a:t>Family selected</a:t>
          </a:r>
        </a:p>
      </dgm:t>
    </dgm:pt>
    <dgm:pt modelId="{62AC4D4E-12AF-4AFF-8683-C9EB11BE5DF0}" type="parTrans" cxnId="{216EAAD9-6CBB-41A6-8116-1B8514AD946D}">
      <dgm:prSet/>
      <dgm:spPr/>
      <dgm:t>
        <a:bodyPr/>
        <a:lstStyle/>
        <a:p>
          <a:endParaRPr lang="en-US" sz="1200"/>
        </a:p>
      </dgm:t>
    </dgm:pt>
    <dgm:pt modelId="{39A558D5-419B-479A-B172-43D4F867CB7F}" type="sibTrans" cxnId="{216EAAD9-6CBB-41A6-8116-1B8514AD946D}">
      <dgm:prSet custT="1"/>
      <dgm:spPr/>
      <dgm:t>
        <a:bodyPr/>
        <a:lstStyle/>
        <a:p>
          <a:endParaRPr lang="en-US" sz="1200"/>
        </a:p>
      </dgm:t>
    </dgm:pt>
    <dgm:pt modelId="{36EF2D5B-11C8-44CC-8C65-3AD68AE247E1}">
      <dgm:prSet phldrT="[Text]" custT="1"/>
      <dgm:spPr/>
      <dgm:t>
        <a:bodyPr/>
        <a:lstStyle/>
        <a:p>
          <a:r>
            <a:rPr lang="en-US" sz="1400" dirty="0"/>
            <a:t>Family reviews </a:t>
          </a:r>
          <a:r>
            <a:rPr lang="en-US" sz="1400" dirty="0" smtClean="0"/>
            <a:t>background information about the child</a:t>
          </a:r>
          <a:endParaRPr lang="en-US" sz="1400" dirty="0"/>
        </a:p>
      </dgm:t>
    </dgm:pt>
    <dgm:pt modelId="{CCF3FEDC-04DB-4D3C-A5CD-19E018E31728}" type="parTrans" cxnId="{FDE5DCB1-D812-4292-BB65-625185C66144}">
      <dgm:prSet/>
      <dgm:spPr/>
      <dgm:t>
        <a:bodyPr/>
        <a:lstStyle/>
        <a:p>
          <a:endParaRPr lang="en-US" sz="1200"/>
        </a:p>
      </dgm:t>
    </dgm:pt>
    <dgm:pt modelId="{6BC2DB30-76F0-4506-821C-6B0278C6AB27}" type="sibTrans" cxnId="{FDE5DCB1-D812-4292-BB65-625185C66144}">
      <dgm:prSet custT="1"/>
      <dgm:spPr/>
      <dgm:t>
        <a:bodyPr/>
        <a:lstStyle/>
        <a:p>
          <a:endParaRPr lang="en-US" sz="1200"/>
        </a:p>
      </dgm:t>
    </dgm:pt>
    <dgm:pt modelId="{615DB8C8-DD66-44EF-8885-62451CFB4C43}">
      <dgm:prSet phldrT="[Text]" custT="1"/>
      <dgm:spPr/>
      <dgm:t>
        <a:bodyPr/>
        <a:lstStyle/>
        <a:p>
          <a:r>
            <a:rPr lang="en-US" sz="1400" dirty="0"/>
            <a:t>Adoption Assistance </a:t>
          </a:r>
          <a:r>
            <a:rPr lang="en-US" sz="1400" dirty="0" smtClean="0"/>
            <a:t>process initiated</a:t>
          </a:r>
          <a:endParaRPr lang="en-US" sz="1400" dirty="0"/>
        </a:p>
      </dgm:t>
    </dgm:pt>
    <dgm:pt modelId="{F9CF3BD1-15C1-4F92-9A01-31B058DD56C7}" type="parTrans" cxnId="{51492422-CF94-4987-9240-16C779DC2702}">
      <dgm:prSet/>
      <dgm:spPr/>
      <dgm:t>
        <a:bodyPr/>
        <a:lstStyle/>
        <a:p>
          <a:endParaRPr lang="en-US" sz="1200"/>
        </a:p>
      </dgm:t>
    </dgm:pt>
    <dgm:pt modelId="{CE1E06E7-55BC-4EFE-986E-E5AFD7E2716E}" type="sibTrans" cxnId="{51492422-CF94-4987-9240-16C779DC2702}">
      <dgm:prSet custT="1"/>
      <dgm:spPr/>
      <dgm:t>
        <a:bodyPr/>
        <a:lstStyle/>
        <a:p>
          <a:endParaRPr lang="en-US" sz="1200"/>
        </a:p>
      </dgm:t>
    </dgm:pt>
    <dgm:pt modelId="{2E37A72A-3351-47ED-94BA-8345333A528A}">
      <dgm:prSet phldrT="[Text]" custT="1"/>
      <dgm:spPr/>
      <dgm:t>
        <a:bodyPr/>
        <a:lstStyle/>
        <a:p>
          <a:r>
            <a:rPr lang="en-US" sz="1400" dirty="0" smtClean="0"/>
            <a:t>Meeting held </a:t>
          </a:r>
          <a:r>
            <a:rPr lang="en-US" sz="1400" dirty="0"/>
            <a:t>within 30 days of </a:t>
          </a:r>
          <a:r>
            <a:rPr lang="en-US" sz="1400" dirty="0" smtClean="0"/>
            <a:t>Family being selected</a:t>
          </a:r>
          <a:endParaRPr lang="en-US" sz="1400" dirty="0"/>
        </a:p>
      </dgm:t>
    </dgm:pt>
    <dgm:pt modelId="{6410FA33-BC7D-4741-A98E-6C3391F23424}" type="parTrans" cxnId="{7DA7AF99-124A-4A4A-B218-D0C96447460B}">
      <dgm:prSet/>
      <dgm:spPr/>
      <dgm:t>
        <a:bodyPr/>
        <a:lstStyle/>
        <a:p>
          <a:endParaRPr lang="en-US" sz="1200"/>
        </a:p>
      </dgm:t>
    </dgm:pt>
    <dgm:pt modelId="{D0312B13-B77A-451D-874C-D9C482EBDCF0}" type="sibTrans" cxnId="{7DA7AF99-124A-4A4A-B218-D0C96447460B}">
      <dgm:prSet custT="1"/>
      <dgm:spPr/>
      <dgm:t>
        <a:bodyPr/>
        <a:lstStyle/>
        <a:p>
          <a:endParaRPr lang="en-US" sz="1200"/>
        </a:p>
      </dgm:t>
    </dgm:pt>
    <dgm:pt modelId="{2FE3AE44-CAA8-4437-BD9D-736A6C675E27}">
      <dgm:prSet phldrT="[Text]" custT="1"/>
      <dgm:spPr/>
      <dgm:t>
        <a:bodyPr/>
        <a:lstStyle/>
        <a:p>
          <a:r>
            <a:rPr lang="en-US" sz="1400" dirty="0"/>
            <a:t>Pre-placement visits </a:t>
          </a:r>
          <a:r>
            <a:rPr lang="en-US" sz="1400" dirty="0" smtClean="0"/>
            <a:t>with child and family occur</a:t>
          </a:r>
          <a:endParaRPr lang="en-US" sz="1400" dirty="0"/>
        </a:p>
      </dgm:t>
    </dgm:pt>
    <dgm:pt modelId="{FB39B6D8-E846-4AC7-B3FB-210229794DA9}" type="parTrans" cxnId="{CF3F50B7-AAB6-4CB3-B1B8-6A6F2880AD44}">
      <dgm:prSet/>
      <dgm:spPr/>
      <dgm:t>
        <a:bodyPr/>
        <a:lstStyle/>
        <a:p>
          <a:endParaRPr lang="en-US" sz="1200"/>
        </a:p>
      </dgm:t>
    </dgm:pt>
    <dgm:pt modelId="{4D8F7119-6170-4609-B397-29E99FBA9420}" type="sibTrans" cxnId="{CF3F50B7-AAB6-4CB3-B1B8-6A6F2880AD44}">
      <dgm:prSet custT="1"/>
      <dgm:spPr/>
      <dgm:t>
        <a:bodyPr/>
        <a:lstStyle/>
        <a:p>
          <a:endParaRPr lang="en-US" sz="1200"/>
        </a:p>
      </dgm:t>
    </dgm:pt>
    <dgm:pt modelId="{647B013F-0C84-4329-9D73-AFC121BEE4FF}">
      <dgm:prSet phldrT="[Text]" custT="1"/>
      <dgm:spPr/>
      <dgm:t>
        <a:bodyPr/>
        <a:lstStyle/>
        <a:p>
          <a:r>
            <a:rPr lang="en-US" sz="1400" dirty="0">
              <a:latin typeface="+mn-lt"/>
            </a:rPr>
            <a:t>Family is approved for adoption</a:t>
          </a:r>
          <a:endParaRPr lang="en-US" sz="1400" dirty="0"/>
        </a:p>
      </dgm:t>
    </dgm:pt>
    <dgm:pt modelId="{A6496FED-64BF-4064-99C7-9B252CA613A4}" type="parTrans" cxnId="{33DDAE18-65E7-4CD2-8802-993F22AF7E03}">
      <dgm:prSet/>
      <dgm:spPr/>
      <dgm:t>
        <a:bodyPr/>
        <a:lstStyle/>
        <a:p>
          <a:endParaRPr lang="en-US" sz="1200"/>
        </a:p>
      </dgm:t>
    </dgm:pt>
    <dgm:pt modelId="{774728B1-0DBA-4442-A039-FECD8B9D9E98}" type="sibTrans" cxnId="{33DDAE18-65E7-4CD2-8802-993F22AF7E03}">
      <dgm:prSet custT="1"/>
      <dgm:spPr/>
      <dgm:t>
        <a:bodyPr/>
        <a:lstStyle/>
        <a:p>
          <a:endParaRPr lang="en-US" sz="1200"/>
        </a:p>
      </dgm:t>
    </dgm:pt>
    <dgm:pt modelId="{9B4338A7-EA70-412B-B56C-905A180550C3}">
      <dgm:prSet phldrT="[Text]" custT="1"/>
      <dgm:spPr/>
      <dgm:t>
        <a:bodyPr/>
        <a:lstStyle/>
        <a:p>
          <a:r>
            <a:rPr lang="en-US" sz="1400" dirty="0"/>
            <a:t>Adoption </a:t>
          </a:r>
          <a:r>
            <a:rPr lang="en-US" sz="1400" dirty="0" smtClean="0"/>
            <a:t>Consummation</a:t>
          </a:r>
          <a:endParaRPr lang="en-US" sz="1200" dirty="0"/>
        </a:p>
      </dgm:t>
    </dgm:pt>
    <dgm:pt modelId="{8BD70D01-BFEF-49AE-9279-22715F135EF4}" type="parTrans" cxnId="{72DC4C4E-FAF2-408D-8B9E-F7F54CA31846}">
      <dgm:prSet/>
      <dgm:spPr/>
      <dgm:t>
        <a:bodyPr/>
        <a:lstStyle/>
        <a:p>
          <a:endParaRPr lang="en-US" sz="1200"/>
        </a:p>
      </dgm:t>
    </dgm:pt>
    <dgm:pt modelId="{110DF837-78E9-4E37-B079-FEA675C4B451}" type="sibTrans" cxnId="{72DC4C4E-FAF2-408D-8B9E-F7F54CA31846}">
      <dgm:prSet/>
      <dgm:spPr/>
      <dgm:t>
        <a:bodyPr/>
        <a:lstStyle/>
        <a:p>
          <a:endParaRPr lang="en-US" sz="1200"/>
        </a:p>
      </dgm:t>
    </dgm:pt>
    <dgm:pt modelId="{5F6AECF6-00AD-4F71-9CD9-26309EE50843}">
      <dgm:prSet phldrT="[Text]" custT="1"/>
      <dgm:spPr/>
      <dgm:t>
        <a:bodyPr/>
        <a:lstStyle/>
        <a:p>
          <a:r>
            <a:rPr lang="en-US" sz="1400" dirty="0" smtClean="0"/>
            <a:t>Child placed in adoptive home</a:t>
          </a:r>
          <a:endParaRPr lang="en-US" sz="1400" dirty="0"/>
        </a:p>
      </dgm:t>
    </dgm:pt>
    <dgm:pt modelId="{30822249-2255-46F6-8C81-CEF2B05EA2BB}" type="parTrans" cxnId="{E4A368C0-EF29-4CB0-AC6B-518308F99875}">
      <dgm:prSet/>
      <dgm:spPr/>
      <dgm:t>
        <a:bodyPr/>
        <a:lstStyle/>
        <a:p>
          <a:endParaRPr lang="en-US"/>
        </a:p>
      </dgm:t>
    </dgm:pt>
    <dgm:pt modelId="{B5454A27-64B2-439F-A963-0540E9FEB505}" type="sibTrans" cxnId="{E4A368C0-EF29-4CB0-AC6B-518308F99875}">
      <dgm:prSet/>
      <dgm:spPr/>
      <dgm:t>
        <a:bodyPr/>
        <a:lstStyle/>
        <a:p>
          <a:endParaRPr lang="en-US"/>
        </a:p>
      </dgm:t>
    </dgm:pt>
    <dgm:pt modelId="{62193577-977A-4B82-98FC-7F31F6BD3C39}">
      <dgm:prSet phldrT="[Text]" custT="1"/>
      <dgm:spPr/>
      <dgm:t>
        <a:bodyPr/>
        <a:lstStyle/>
        <a:p>
          <a:r>
            <a:rPr lang="en-US" sz="1400" dirty="0"/>
            <a:t>Child's transition and family's adjustment monitored for 6 months</a:t>
          </a:r>
        </a:p>
      </dgm:t>
    </dgm:pt>
    <dgm:pt modelId="{693DAB97-8EF4-426E-9FBB-CCABC4282BC9}" type="parTrans" cxnId="{69661336-8C0E-40E2-AEF8-05841AF2264D}">
      <dgm:prSet/>
      <dgm:spPr/>
      <dgm:t>
        <a:bodyPr/>
        <a:lstStyle/>
        <a:p>
          <a:endParaRPr lang="en-US"/>
        </a:p>
      </dgm:t>
    </dgm:pt>
    <dgm:pt modelId="{23F00A99-D462-4557-8FC4-993A683F6E3D}" type="sibTrans" cxnId="{69661336-8C0E-40E2-AEF8-05841AF2264D}">
      <dgm:prSet/>
      <dgm:spPr/>
      <dgm:t>
        <a:bodyPr/>
        <a:lstStyle/>
        <a:p>
          <a:endParaRPr lang="en-US"/>
        </a:p>
      </dgm:t>
    </dgm:pt>
    <dgm:pt modelId="{6A45BE0A-D17A-4D73-B5BC-E82129D8436E}" type="pres">
      <dgm:prSet presAssocID="{BD58C5E2-99C6-45E6-AC3E-23C8057A013F}" presName="diagram" presStyleCnt="0">
        <dgm:presLayoutVars>
          <dgm:dir/>
          <dgm:resizeHandles val="exact"/>
        </dgm:presLayoutVars>
      </dgm:prSet>
      <dgm:spPr/>
      <dgm:t>
        <a:bodyPr/>
        <a:lstStyle/>
        <a:p>
          <a:endParaRPr lang="en-US"/>
        </a:p>
      </dgm:t>
    </dgm:pt>
    <dgm:pt modelId="{196046F8-E272-43BB-8E82-17C66AC5FA88}" type="pres">
      <dgm:prSet presAssocID="{647B013F-0C84-4329-9D73-AFC121BEE4FF}" presName="node" presStyleLbl="node1" presStyleIdx="0" presStyleCnt="11" custScaleX="115993" custScaleY="158472" custLinFactNeighborX="-28233" custLinFactNeighborY="9335">
        <dgm:presLayoutVars>
          <dgm:bulletEnabled val="1"/>
        </dgm:presLayoutVars>
      </dgm:prSet>
      <dgm:spPr/>
      <dgm:t>
        <a:bodyPr/>
        <a:lstStyle/>
        <a:p>
          <a:endParaRPr lang="en-US"/>
        </a:p>
      </dgm:t>
    </dgm:pt>
    <dgm:pt modelId="{B0BAF0F5-9A1A-49AC-BCDE-C761F5F8146A}" type="pres">
      <dgm:prSet presAssocID="{774728B1-0DBA-4442-A039-FECD8B9D9E98}" presName="sibTrans" presStyleLbl="sibTrans2D1" presStyleIdx="0" presStyleCnt="10"/>
      <dgm:spPr/>
      <dgm:t>
        <a:bodyPr/>
        <a:lstStyle/>
        <a:p>
          <a:endParaRPr lang="en-US"/>
        </a:p>
      </dgm:t>
    </dgm:pt>
    <dgm:pt modelId="{D58D0660-D11D-412C-8304-CCBAFBD57FE7}" type="pres">
      <dgm:prSet presAssocID="{774728B1-0DBA-4442-A039-FECD8B9D9E98}" presName="connectorText" presStyleLbl="sibTrans2D1" presStyleIdx="0" presStyleCnt="10"/>
      <dgm:spPr/>
      <dgm:t>
        <a:bodyPr/>
        <a:lstStyle/>
        <a:p>
          <a:endParaRPr lang="en-US"/>
        </a:p>
      </dgm:t>
    </dgm:pt>
    <dgm:pt modelId="{DFC9D85C-1F0F-43FB-9B17-B4759CFE39DE}" type="pres">
      <dgm:prSet presAssocID="{65B6A5CF-1068-49DC-8482-29893368A1FE}" presName="node" presStyleLbl="node1" presStyleIdx="1" presStyleCnt="11" custScaleX="118409" custScaleY="157746" custLinFactNeighborX="-13249" custLinFactNeighborY="8972">
        <dgm:presLayoutVars>
          <dgm:bulletEnabled val="1"/>
        </dgm:presLayoutVars>
      </dgm:prSet>
      <dgm:spPr/>
      <dgm:t>
        <a:bodyPr/>
        <a:lstStyle/>
        <a:p>
          <a:endParaRPr lang="en-US"/>
        </a:p>
      </dgm:t>
    </dgm:pt>
    <dgm:pt modelId="{BD97B765-0200-486E-8C17-6151AA1AE52C}" type="pres">
      <dgm:prSet presAssocID="{B21CEA12-497C-4A4C-BECF-9847FBD7B9E9}" presName="sibTrans" presStyleLbl="sibTrans2D1" presStyleIdx="1" presStyleCnt="10"/>
      <dgm:spPr/>
      <dgm:t>
        <a:bodyPr/>
        <a:lstStyle/>
        <a:p>
          <a:endParaRPr lang="en-US"/>
        </a:p>
      </dgm:t>
    </dgm:pt>
    <dgm:pt modelId="{D7AB2C98-A97F-4F6A-9C34-97787F40AE5B}" type="pres">
      <dgm:prSet presAssocID="{B21CEA12-497C-4A4C-BECF-9847FBD7B9E9}" presName="connectorText" presStyleLbl="sibTrans2D1" presStyleIdx="1" presStyleCnt="10"/>
      <dgm:spPr/>
      <dgm:t>
        <a:bodyPr/>
        <a:lstStyle/>
        <a:p>
          <a:endParaRPr lang="en-US"/>
        </a:p>
      </dgm:t>
    </dgm:pt>
    <dgm:pt modelId="{F811FD88-8204-446B-AC3E-54DA5DC23BFB}" type="pres">
      <dgm:prSet presAssocID="{D3388CC0-E1E9-43E0-90D6-420F59DAA01A}" presName="node" presStyleLbl="node1" presStyleIdx="2" presStyleCnt="11" custScaleX="122053" custScaleY="157421" custLinFactNeighborX="-681" custLinFactNeighborY="8810">
        <dgm:presLayoutVars>
          <dgm:bulletEnabled val="1"/>
        </dgm:presLayoutVars>
      </dgm:prSet>
      <dgm:spPr/>
      <dgm:t>
        <a:bodyPr/>
        <a:lstStyle/>
        <a:p>
          <a:endParaRPr lang="en-US"/>
        </a:p>
      </dgm:t>
    </dgm:pt>
    <dgm:pt modelId="{C15435BA-3B50-49C0-A8EE-C25FCA603F73}" type="pres">
      <dgm:prSet presAssocID="{C57FADB8-D9DB-49E7-B449-C67117372A25}" presName="sibTrans" presStyleLbl="sibTrans2D1" presStyleIdx="2" presStyleCnt="10"/>
      <dgm:spPr/>
      <dgm:t>
        <a:bodyPr/>
        <a:lstStyle/>
        <a:p>
          <a:endParaRPr lang="en-US"/>
        </a:p>
      </dgm:t>
    </dgm:pt>
    <dgm:pt modelId="{40EDEE6D-3909-4FD4-8FA0-3F1B01AA4188}" type="pres">
      <dgm:prSet presAssocID="{C57FADB8-D9DB-49E7-B449-C67117372A25}" presName="connectorText" presStyleLbl="sibTrans2D1" presStyleIdx="2" presStyleCnt="10"/>
      <dgm:spPr/>
      <dgm:t>
        <a:bodyPr/>
        <a:lstStyle/>
        <a:p>
          <a:endParaRPr lang="en-US"/>
        </a:p>
      </dgm:t>
    </dgm:pt>
    <dgm:pt modelId="{DF22166C-FC0A-40CD-AF5D-911BDBBE5387}" type="pres">
      <dgm:prSet presAssocID="{1D329BCC-2431-48A0-A300-22E30BD41369}" presName="node" presStyleLbl="node1" presStyleIdx="3" presStyleCnt="11" custScaleX="91929" custScaleY="153463" custLinFactNeighborX="2544" custLinFactNeighborY="6831">
        <dgm:presLayoutVars>
          <dgm:bulletEnabled val="1"/>
        </dgm:presLayoutVars>
      </dgm:prSet>
      <dgm:spPr/>
      <dgm:t>
        <a:bodyPr/>
        <a:lstStyle/>
        <a:p>
          <a:endParaRPr lang="en-US"/>
        </a:p>
      </dgm:t>
    </dgm:pt>
    <dgm:pt modelId="{394A7EF1-5F61-437A-9E57-E42FD98A2165}" type="pres">
      <dgm:prSet presAssocID="{39A558D5-419B-479A-B172-43D4F867CB7F}" presName="sibTrans" presStyleLbl="sibTrans2D1" presStyleIdx="3" presStyleCnt="10" custAng="21347630"/>
      <dgm:spPr/>
      <dgm:t>
        <a:bodyPr/>
        <a:lstStyle/>
        <a:p>
          <a:endParaRPr lang="en-US"/>
        </a:p>
      </dgm:t>
    </dgm:pt>
    <dgm:pt modelId="{889A3208-DB72-499E-900E-B9DB0F4E5F5F}" type="pres">
      <dgm:prSet presAssocID="{39A558D5-419B-479A-B172-43D4F867CB7F}" presName="connectorText" presStyleLbl="sibTrans2D1" presStyleIdx="3" presStyleCnt="10"/>
      <dgm:spPr/>
      <dgm:t>
        <a:bodyPr/>
        <a:lstStyle/>
        <a:p>
          <a:endParaRPr lang="en-US"/>
        </a:p>
      </dgm:t>
    </dgm:pt>
    <dgm:pt modelId="{8952C087-957F-4CD0-A363-4964E7FC01AC}" type="pres">
      <dgm:prSet presAssocID="{36EF2D5B-11C8-44CC-8C65-3AD68AE247E1}" presName="node" presStyleLbl="node1" presStyleIdx="4" presStyleCnt="11" custScaleX="128238" custScaleY="147742" custLinFactNeighborX="10357" custLinFactNeighborY="7929">
        <dgm:presLayoutVars>
          <dgm:bulletEnabled val="1"/>
        </dgm:presLayoutVars>
      </dgm:prSet>
      <dgm:spPr/>
      <dgm:t>
        <a:bodyPr/>
        <a:lstStyle/>
        <a:p>
          <a:endParaRPr lang="en-US"/>
        </a:p>
      </dgm:t>
    </dgm:pt>
    <dgm:pt modelId="{15A18DAB-9783-4D12-BB55-92F23FD3614A}" type="pres">
      <dgm:prSet presAssocID="{6BC2DB30-76F0-4506-821C-6B0278C6AB27}" presName="sibTrans" presStyleLbl="sibTrans2D1" presStyleIdx="4" presStyleCnt="10"/>
      <dgm:spPr/>
      <dgm:t>
        <a:bodyPr/>
        <a:lstStyle/>
        <a:p>
          <a:endParaRPr lang="en-US"/>
        </a:p>
      </dgm:t>
    </dgm:pt>
    <dgm:pt modelId="{7AAF11B3-ECF6-4017-B2F3-97919A186AF1}" type="pres">
      <dgm:prSet presAssocID="{6BC2DB30-76F0-4506-821C-6B0278C6AB27}" presName="connectorText" presStyleLbl="sibTrans2D1" presStyleIdx="4" presStyleCnt="10"/>
      <dgm:spPr/>
      <dgm:t>
        <a:bodyPr/>
        <a:lstStyle/>
        <a:p>
          <a:endParaRPr lang="en-US"/>
        </a:p>
      </dgm:t>
    </dgm:pt>
    <dgm:pt modelId="{959C6A40-1AE0-4F32-8456-D82809101179}" type="pres">
      <dgm:prSet presAssocID="{2E37A72A-3351-47ED-94BA-8345333A528A}" presName="node" presStyleLbl="node1" presStyleIdx="5" presStyleCnt="11" custScaleX="120290" custScaleY="141757" custLinFactNeighborX="-571" custLinFactNeighborY="7015">
        <dgm:presLayoutVars>
          <dgm:bulletEnabled val="1"/>
        </dgm:presLayoutVars>
      </dgm:prSet>
      <dgm:spPr/>
      <dgm:t>
        <a:bodyPr/>
        <a:lstStyle/>
        <a:p>
          <a:endParaRPr lang="en-US"/>
        </a:p>
      </dgm:t>
    </dgm:pt>
    <dgm:pt modelId="{446A5CE8-3F0A-4BE8-BD2E-CB9D8F26060E}" type="pres">
      <dgm:prSet presAssocID="{D0312B13-B77A-451D-874C-D9C482EBDCF0}" presName="sibTrans" presStyleLbl="sibTrans2D1" presStyleIdx="5" presStyleCnt="10"/>
      <dgm:spPr/>
      <dgm:t>
        <a:bodyPr/>
        <a:lstStyle/>
        <a:p>
          <a:endParaRPr lang="en-US"/>
        </a:p>
      </dgm:t>
    </dgm:pt>
    <dgm:pt modelId="{B5EC0B44-1C77-4334-BF84-04A62180E1D7}" type="pres">
      <dgm:prSet presAssocID="{D0312B13-B77A-451D-874C-D9C482EBDCF0}" presName="connectorText" presStyleLbl="sibTrans2D1" presStyleIdx="5" presStyleCnt="10"/>
      <dgm:spPr/>
      <dgm:t>
        <a:bodyPr/>
        <a:lstStyle/>
        <a:p>
          <a:endParaRPr lang="en-US"/>
        </a:p>
      </dgm:t>
    </dgm:pt>
    <dgm:pt modelId="{BF48DE06-CB94-4D3D-A1C0-4D65214EF6F5}" type="pres">
      <dgm:prSet presAssocID="{615DB8C8-DD66-44EF-8885-62451CFB4C43}" presName="node" presStyleLbl="node1" presStyleIdx="6" presStyleCnt="11" custScaleX="99327" custScaleY="138075" custLinFactNeighborX="7106" custLinFactNeighborY="5174">
        <dgm:presLayoutVars>
          <dgm:bulletEnabled val="1"/>
        </dgm:presLayoutVars>
      </dgm:prSet>
      <dgm:spPr/>
      <dgm:t>
        <a:bodyPr/>
        <a:lstStyle/>
        <a:p>
          <a:endParaRPr lang="en-US"/>
        </a:p>
      </dgm:t>
    </dgm:pt>
    <dgm:pt modelId="{800B2D10-3EBC-444F-A91C-D052C86BF012}" type="pres">
      <dgm:prSet presAssocID="{CE1E06E7-55BC-4EFE-986E-E5AFD7E2716E}" presName="sibTrans" presStyleLbl="sibTrans2D1" presStyleIdx="6" presStyleCnt="10" custAng="2283" custLinFactNeighborX="-9159" custLinFactNeighborY="18665"/>
      <dgm:spPr/>
      <dgm:t>
        <a:bodyPr/>
        <a:lstStyle/>
        <a:p>
          <a:endParaRPr lang="en-US"/>
        </a:p>
      </dgm:t>
    </dgm:pt>
    <dgm:pt modelId="{948EA0DA-A6ED-4EBF-BA32-7987EE3FDA13}" type="pres">
      <dgm:prSet presAssocID="{CE1E06E7-55BC-4EFE-986E-E5AFD7E2716E}" presName="connectorText" presStyleLbl="sibTrans2D1" presStyleIdx="6" presStyleCnt="10"/>
      <dgm:spPr/>
      <dgm:t>
        <a:bodyPr/>
        <a:lstStyle/>
        <a:p>
          <a:endParaRPr lang="en-US"/>
        </a:p>
      </dgm:t>
    </dgm:pt>
    <dgm:pt modelId="{9F6FF078-18CB-495A-96BA-66260F62E924}" type="pres">
      <dgm:prSet presAssocID="{2FE3AE44-CAA8-4437-BD9D-736A6C675E27}" presName="node" presStyleLbl="node1" presStyleIdx="7" presStyleCnt="11" custScaleX="122685" custScaleY="137684" custLinFactNeighborY="-3793">
        <dgm:presLayoutVars>
          <dgm:bulletEnabled val="1"/>
        </dgm:presLayoutVars>
      </dgm:prSet>
      <dgm:spPr/>
      <dgm:t>
        <a:bodyPr/>
        <a:lstStyle/>
        <a:p>
          <a:endParaRPr lang="en-US"/>
        </a:p>
      </dgm:t>
    </dgm:pt>
    <dgm:pt modelId="{B31AB283-35D6-4CC9-BEEB-931AA3AA1F4A}" type="pres">
      <dgm:prSet presAssocID="{4D8F7119-6170-4609-B397-29E99FBA9420}" presName="sibTrans" presStyleLbl="sibTrans2D1" presStyleIdx="7" presStyleCnt="10"/>
      <dgm:spPr/>
      <dgm:t>
        <a:bodyPr/>
        <a:lstStyle/>
        <a:p>
          <a:endParaRPr lang="en-US"/>
        </a:p>
      </dgm:t>
    </dgm:pt>
    <dgm:pt modelId="{BDB544B3-DB55-478A-999F-B63ADD7135A2}" type="pres">
      <dgm:prSet presAssocID="{4D8F7119-6170-4609-B397-29E99FBA9420}" presName="connectorText" presStyleLbl="sibTrans2D1" presStyleIdx="7" presStyleCnt="10"/>
      <dgm:spPr/>
      <dgm:t>
        <a:bodyPr/>
        <a:lstStyle/>
        <a:p>
          <a:endParaRPr lang="en-US"/>
        </a:p>
      </dgm:t>
    </dgm:pt>
    <dgm:pt modelId="{F7752D7E-1F0B-41B1-87CE-A1E09D78E4BF}" type="pres">
      <dgm:prSet presAssocID="{5F6AECF6-00AD-4F71-9CD9-26309EE50843}" presName="node" presStyleLbl="node1" presStyleIdx="8" presStyleCnt="11" custScaleX="121143" custScaleY="137406" custLinFactNeighborY="-3793">
        <dgm:presLayoutVars>
          <dgm:bulletEnabled val="1"/>
        </dgm:presLayoutVars>
      </dgm:prSet>
      <dgm:spPr/>
      <dgm:t>
        <a:bodyPr/>
        <a:lstStyle/>
        <a:p>
          <a:endParaRPr lang="en-US"/>
        </a:p>
      </dgm:t>
    </dgm:pt>
    <dgm:pt modelId="{FC751829-3218-44D5-B877-5912F6A13BC8}" type="pres">
      <dgm:prSet presAssocID="{B5454A27-64B2-439F-A963-0540E9FEB505}" presName="sibTrans" presStyleLbl="sibTrans2D1" presStyleIdx="8" presStyleCnt="10"/>
      <dgm:spPr/>
      <dgm:t>
        <a:bodyPr/>
        <a:lstStyle/>
        <a:p>
          <a:endParaRPr lang="en-US"/>
        </a:p>
      </dgm:t>
    </dgm:pt>
    <dgm:pt modelId="{CDFD78A5-980C-4FC1-AF01-7E311D2705BA}" type="pres">
      <dgm:prSet presAssocID="{B5454A27-64B2-439F-A963-0540E9FEB505}" presName="connectorText" presStyleLbl="sibTrans2D1" presStyleIdx="8" presStyleCnt="10"/>
      <dgm:spPr/>
      <dgm:t>
        <a:bodyPr/>
        <a:lstStyle/>
        <a:p>
          <a:endParaRPr lang="en-US"/>
        </a:p>
      </dgm:t>
    </dgm:pt>
    <dgm:pt modelId="{12797D2A-02E3-4F8A-9715-83D4AABB55B1}" type="pres">
      <dgm:prSet presAssocID="{62193577-977A-4B82-98FC-7F31F6BD3C39}" presName="node" presStyleLbl="node1" presStyleIdx="9" presStyleCnt="11" custScaleX="153557" custScaleY="137406" custLinFactNeighborY="-3793">
        <dgm:presLayoutVars>
          <dgm:bulletEnabled val="1"/>
        </dgm:presLayoutVars>
      </dgm:prSet>
      <dgm:spPr/>
      <dgm:t>
        <a:bodyPr/>
        <a:lstStyle/>
        <a:p>
          <a:endParaRPr lang="en-US"/>
        </a:p>
      </dgm:t>
    </dgm:pt>
    <dgm:pt modelId="{E757C470-0356-469E-A40C-B85166EBC436}" type="pres">
      <dgm:prSet presAssocID="{23F00A99-D462-4557-8FC4-993A683F6E3D}" presName="sibTrans" presStyleLbl="sibTrans2D1" presStyleIdx="9" presStyleCnt="10"/>
      <dgm:spPr/>
      <dgm:t>
        <a:bodyPr/>
        <a:lstStyle/>
        <a:p>
          <a:endParaRPr lang="en-US"/>
        </a:p>
      </dgm:t>
    </dgm:pt>
    <dgm:pt modelId="{DF17825B-71EB-4E98-9112-FEC1C17AF551}" type="pres">
      <dgm:prSet presAssocID="{23F00A99-D462-4557-8FC4-993A683F6E3D}" presName="connectorText" presStyleLbl="sibTrans2D1" presStyleIdx="9" presStyleCnt="10"/>
      <dgm:spPr/>
      <dgm:t>
        <a:bodyPr/>
        <a:lstStyle/>
        <a:p>
          <a:endParaRPr lang="en-US"/>
        </a:p>
      </dgm:t>
    </dgm:pt>
    <dgm:pt modelId="{08CCBA1F-F9C2-469D-925A-E34C54EB2C10}" type="pres">
      <dgm:prSet presAssocID="{9B4338A7-EA70-412B-B56C-905A180550C3}" presName="node" presStyleLbl="node1" presStyleIdx="10" presStyleCnt="11" custScaleX="134017" custScaleY="137406" custLinFactNeighborY="-3793">
        <dgm:presLayoutVars>
          <dgm:bulletEnabled val="1"/>
        </dgm:presLayoutVars>
      </dgm:prSet>
      <dgm:spPr/>
      <dgm:t>
        <a:bodyPr/>
        <a:lstStyle/>
        <a:p>
          <a:endParaRPr lang="en-US"/>
        </a:p>
      </dgm:t>
    </dgm:pt>
  </dgm:ptLst>
  <dgm:cxnLst>
    <dgm:cxn modelId="{CF2EB74A-2DCB-4BF3-A8D8-60CD180B3AD1}" type="presOf" srcId="{B21CEA12-497C-4A4C-BECF-9847FBD7B9E9}" destId="{D7AB2C98-A97F-4F6A-9C34-97787F40AE5B}" srcOrd="1" destOrd="0" presId="urn:microsoft.com/office/officeart/2005/8/layout/process5"/>
    <dgm:cxn modelId="{F6FFF983-7EB9-4376-A0C6-0BB36F7D933A}" type="presOf" srcId="{23F00A99-D462-4557-8FC4-993A683F6E3D}" destId="{DF17825B-71EB-4E98-9112-FEC1C17AF551}" srcOrd="1" destOrd="0" presId="urn:microsoft.com/office/officeart/2005/8/layout/process5"/>
    <dgm:cxn modelId="{A9E7F5F0-28BD-4509-AF76-FA8349C8CFA6}" type="presOf" srcId="{2FE3AE44-CAA8-4437-BD9D-736A6C675E27}" destId="{9F6FF078-18CB-495A-96BA-66260F62E924}" srcOrd="0" destOrd="0" presId="urn:microsoft.com/office/officeart/2005/8/layout/process5"/>
    <dgm:cxn modelId="{A737D229-85A5-49BE-839A-7EE8BF0BC9AE}" srcId="{BD58C5E2-99C6-45E6-AC3E-23C8057A013F}" destId="{65B6A5CF-1068-49DC-8482-29893368A1FE}" srcOrd="1" destOrd="0" parTransId="{8F60A69C-AF03-4F88-B587-D0E61EBA7530}" sibTransId="{B21CEA12-497C-4A4C-BECF-9847FBD7B9E9}"/>
    <dgm:cxn modelId="{51492422-CF94-4987-9240-16C779DC2702}" srcId="{BD58C5E2-99C6-45E6-AC3E-23C8057A013F}" destId="{615DB8C8-DD66-44EF-8885-62451CFB4C43}" srcOrd="6" destOrd="0" parTransId="{F9CF3BD1-15C1-4F92-9A01-31B058DD56C7}" sibTransId="{CE1E06E7-55BC-4EFE-986E-E5AFD7E2716E}"/>
    <dgm:cxn modelId="{8E6041B3-A10E-48AD-A3FF-4F53979712DA}" srcId="{BD58C5E2-99C6-45E6-AC3E-23C8057A013F}" destId="{D3388CC0-E1E9-43E0-90D6-420F59DAA01A}" srcOrd="2" destOrd="0" parTransId="{589FD392-A8F0-43A3-9B13-77D211335002}" sibTransId="{C57FADB8-D9DB-49E7-B449-C67117372A25}"/>
    <dgm:cxn modelId="{FDE5DCB1-D812-4292-BB65-625185C66144}" srcId="{BD58C5E2-99C6-45E6-AC3E-23C8057A013F}" destId="{36EF2D5B-11C8-44CC-8C65-3AD68AE247E1}" srcOrd="4" destOrd="0" parTransId="{CCF3FEDC-04DB-4D3C-A5CD-19E018E31728}" sibTransId="{6BC2DB30-76F0-4506-821C-6B0278C6AB27}"/>
    <dgm:cxn modelId="{1AE0C4C8-5BC2-4C70-87A1-11C9672957A4}" type="presOf" srcId="{774728B1-0DBA-4442-A039-FECD8B9D9E98}" destId="{D58D0660-D11D-412C-8304-CCBAFBD57FE7}" srcOrd="1" destOrd="0" presId="urn:microsoft.com/office/officeart/2005/8/layout/process5"/>
    <dgm:cxn modelId="{72DC4C4E-FAF2-408D-8B9E-F7F54CA31846}" srcId="{BD58C5E2-99C6-45E6-AC3E-23C8057A013F}" destId="{9B4338A7-EA70-412B-B56C-905A180550C3}" srcOrd="10" destOrd="0" parTransId="{8BD70D01-BFEF-49AE-9279-22715F135EF4}" sibTransId="{110DF837-78E9-4E37-B079-FEA675C4B451}"/>
    <dgm:cxn modelId="{9F0A0F85-610F-4906-9C6A-C2CAC45DCBB4}" type="presOf" srcId="{CE1E06E7-55BC-4EFE-986E-E5AFD7E2716E}" destId="{800B2D10-3EBC-444F-A91C-D052C86BF012}" srcOrd="0" destOrd="0" presId="urn:microsoft.com/office/officeart/2005/8/layout/process5"/>
    <dgm:cxn modelId="{40D8BC21-6A55-43A8-B59D-33F1F70453AC}" type="presOf" srcId="{647B013F-0C84-4329-9D73-AFC121BEE4FF}" destId="{196046F8-E272-43BB-8E82-17C66AC5FA88}" srcOrd="0" destOrd="0" presId="urn:microsoft.com/office/officeart/2005/8/layout/process5"/>
    <dgm:cxn modelId="{EF45D56A-C0BA-43ED-8ED2-334A747643A6}" type="presOf" srcId="{C57FADB8-D9DB-49E7-B449-C67117372A25}" destId="{C15435BA-3B50-49C0-A8EE-C25FCA603F73}" srcOrd="0" destOrd="0" presId="urn:microsoft.com/office/officeart/2005/8/layout/process5"/>
    <dgm:cxn modelId="{3FAC2742-FA2C-4859-AE40-2E2E81C996E4}" type="presOf" srcId="{B21CEA12-497C-4A4C-BECF-9847FBD7B9E9}" destId="{BD97B765-0200-486E-8C17-6151AA1AE52C}" srcOrd="0" destOrd="0" presId="urn:microsoft.com/office/officeart/2005/8/layout/process5"/>
    <dgm:cxn modelId="{7212A5DE-F51B-42D2-9483-F0CF126B342E}" type="presOf" srcId="{D0312B13-B77A-451D-874C-D9C482EBDCF0}" destId="{B5EC0B44-1C77-4334-BF84-04A62180E1D7}" srcOrd="1" destOrd="0" presId="urn:microsoft.com/office/officeart/2005/8/layout/process5"/>
    <dgm:cxn modelId="{2FEA1F89-DA9C-46DC-A0EC-A479DF1C12A8}" type="presOf" srcId="{6BC2DB30-76F0-4506-821C-6B0278C6AB27}" destId="{7AAF11B3-ECF6-4017-B2F3-97919A186AF1}" srcOrd="1" destOrd="0" presId="urn:microsoft.com/office/officeart/2005/8/layout/process5"/>
    <dgm:cxn modelId="{E96ED397-8684-4580-99E8-347B16FE9865}" type="presOf" srcId="{23F00A99-D462-4557-8FC4-993A683F6E3D}" destId="{E757C470-0356-469E-A40C-B85166EBC436}" srcOrd="0" destOrd="0" presId="urn:microsoft.com/office/officeart/2005/8/layout/process5"/>
    <dgm:cxn modelId="{AD0B0864-A9C2-4809-987F-E9D6BA9D08B5}" type="presOf" srcId="{4D8F7119-6170-4609-B397-29E99FBA9420}" destId="{B31AB283-35D6-4CC9-BEEB-931AA3AA1F4A}" srcOrd="0" destOrd="0" presId="urn:microsoft.com/office/officeart/2005/8/layout/process5"/>
    <dgm:cxn modelId="{78089989-8636-4169-81EF-AEE12663A145}" type="presOf" srcId="{D0312B13-B77A-451D-874C-D9C482EBDCF0}" destId="{446A5CE8-3F0A-4BE8-BD2E-CB9D8F26060E}" srcOrd="0" destOrd="0" presId="urn:microsoft.com/office/officeart/2005/8/layout/process5"/>
    <dgm:cxn modelId="{E4A368C0-EF29-4CB0-AC6B-518308F99875}" srcId="{BD58C5E2-99C6-45E6-AC3E-23C8057A013F}" destId="{5F6AECF6-00AD-4F71-9CD9-26309EE50843}" srcOrd="8" destOrd="0" parTransId="{30822249-2255-46F6-8C81-CEF2B05EA2BB}" sibTransId="{B5454A27-64B2-439F-A963-0540E9FEB505}"/>
    <dgm:cxn modelId="{3007B028-F0E2-47B2-B026-771A0EFC2236}" type="presOf" srcId="{B5454A27-64B2-439F-A963-0540E9FEB505}" destId="{CDFD78A5-980C-4FC1-AF01-7E311D2705BA}" srcOrd="1" destOrd="0" presId="urn:microsoft.com/office/officeart/2005/8/layout/process5"/>
    <dgm:cxn modelId="{7DA7AF99-124A-4A4A-B218-D0C96447460B}" srcId="{BD58C5E2-99C6-45E6-AC3E-23C8057A013F}" destId="{2E37A72A-3351-47ED-94BA-8345333A528A}" srcOrd="5" destOrd="0" parTransId="{6410FA33-BC7D-4741-A98E-6C3391F23424}" sibTransId="{D0312B13-B77A-451D-874C-D9C482EBDCF0}"/>
    <dgm:cxn modelId="{6209623B-742D-47DB-AAE5-C852E25A753C}" type="presOf" srcId="{6BC2DB30-76F0-4506-821C-6B0278C6AB27}" destId="{15A18DAB-9783-4D12-BB55-92F23FD3614A}" srcOrd="0" destOrd="0" presId="urn:microsoft.com/office/officeart/2005/8/layout/process5"/>
    <dgm:cxn modelId="{2D64AE20-6F82-4B59-8A6C-83B06AE527AC}" type="presOf" srcId="{39A558D5-419B-479A-B172-43D4F867CB7F}" destId="{394A7EF1-5F61-437A-9E57-E42FD98A2165}" srcOrd="0" destOrd="0" presId="urn:microsoft.com/office/officeart/2005/8/layout/process5"/>
    <dgm:cxn modelId="{E90355DE-57DA-443E-9748-D19F129005DB}" type="presOf" srcId="{1D329BCC-2431-48A0-A300-22E30BD41369}" destId="{DF22166C-FC0A-40CD-AF5D-911BDBBE5387}" srcOrd="0" destOrd="0" presId="urn:microsoft.com/office/officeart/2005/8/layout/process5"/>
    <dgm:cxn modelId="{69661336-8C0E-40E2-AEF8-05841AF2264D}" srcId="{BD58C5E2-99C6-45E6-AC3E-23C8057A013F}" destId="{62193577-977A-4B82-98FC-7F31F6BD3C39}" srcOrd="9" destOrd="0" parTransId="{693DAB97-8EF4-426E-9FBB-CCABC4282BC9}" sibTransId="{23F00A99-D462-4557-8FC4-993A683F6E3D}"/>
    <dgm:cxn modelId="{AB4E1874-1349-4757-AF37-2A6C4078F6BB}" type="presOf" srcId="{9B4338A7-EA70-412B-B56C-905A180550C3}" destId="{08CCBA1F-F9C2-469D-925A-E34C54EB2C10}" srcOrd="0" destOrd="0" presId="urn:microsoft.com/office/officeart/2005/8/layout/process5"/>
    <dgm:cxn modelId="{5931F0E2-4A42-4F29-8FD1-CFEFBED305BC}" type="presOf" srcId="{62193577-977A-4B82-98FC-7F31F6BD3C39}" destId="{12797D2A-02E3-4F8A-9715-83D4AABB55B1}" srcOrd="0" destOrd="0" presId="urn:microsoft.com/office/officeart/2005/8/layout/process5"/>
    <dgm:cxn modelId="{74A51CC7-696F-48FA-9EE5-F523B97CA74A}" type="presOf" srcId="{BD58C5E2-99C6-45E6-AC3E-23C8057A013F}" destId="{6A45BE0A-D17A-4D73-B5BC-E82129D8436E}" srcOrd="0" destOrd="0" presId="urn:microsoft.com/office/officeart/2005/8/layout/process5"/>
    <dgm:cxn modelId="{BD5D2AFE-DEC0-44FC-84C5-8582224C4397}" type="presOf" srcId="{C57FADB8-D9DB-49E7-B449-C67117372A25}" destId="{40EDEE6D-3909-4FD4-8FA0-3F1B01AA4188}" srcOrd="1" destOrd="0" presId="urn:microsoft.com/office/officeart/2005/8/layout/process5"/>
    <dgm:cxn modelId="{37FFCEFF-811F-4786-9999-F18ECEEF7DD6}" type="presOf" srcId="{5F6AECF6-00AD-4F71-9CD9-26309EE50843}" destId="{F7752D7E-1F0B-41B1-87CE-A1E09D78E4BF}" srcOrd="0" destOrd="0" presId="urn:microsoft.com/office/officeart/2005/8/layout/process5"/>
    <dgm:cxn modelId="{69CD77F3-678A-419B-9396-E53C0BCE4780}" type="presOf" srcId="{CE1E06E7-55BC-4EFE-986E-E5AFD7E2716E}" destId="{948EA0DA-A6ED-4EBF-BA32-7987EE3FDA13}" srcOrd="1" destOrd="0" presId="urn:microsoft.com/office/officeart/2005/8/layout/process5"/>
    <dgm:cxn modelId="{216EAAD9-6CBB-41A6-8116-1B8514AD946D}" srcId="{BD58C5E2-99C6-45E6-AC3E-23C8057A013F}" destId="{1D329BCC-2431-48A0-A300-22E30BD41369}" srcOrd="3" destOrd="0" parTransId="{62AC4D4E-12AF-4AFF-8683-C9EB11BE5DF0}" sibTransId="{39A558D5-419B-479A-B172-43D4F867CB7F}"/>
    <dgm:cxn modelId="{5F3E2C8E-343A-4DBE-82B2-F419E3E0DE41}" type="presOf" srcId="{39A558D5-419B-479A-B172-43D4F867CB7F}" destId="{889A3208-DB72-499E-900E-B9DB0F4E5F5F}" srcOrd="1" destOrd="0" presId="urn:microsoft.com/office/officeart/2005/8/layout/process5"/>
    <dgm:cxn modelId="{149046E3-16CE-49C6-9751-20441D8AC15A}" type="presOf" srcId="{615DB8C8-DD66-44EF-8885-62451CFB4C43}" destId="{BF48DE06-CB94-4D3D-A1C0-4D65214EF6F5}" srcOrd="0" destOrd="0" presId="urn:microsoft.com/office/officeart/2005/8/layout/process5"/>
    <dgm:cxn modelId="{CF656E2F-FDF5-4481-95A7-1EE886CE25A8}" type="presOf" srcId="{B5454A27-64B2-439F-A963-0540E9FEB505}" destId="{FC751829-3218-44D5-B877-5912F6A13BC8}" srcOrd="0" destOrd="0" presId="urn:microsoft.com/office/officeart/2005/8/layout/process5"/>
    <dgm:cxn modelId="{CB582F7C-F078-4191-BA98-5D590AC8CECA}" type="presOf" srcId="{4D8F7119-6170-4609-B397-29E99FBA9420}" destId="{BDB544B3-DB55-478A-999F-B63ADD7135A2}" srcOrd="1" destOrd="0" presId="urn:microsoft.com/office/officeart/2005/8/layout/process5"/>
    <dgm:cxn modelId="{CF3F50B7-AAB6-4CB3-B1B8-6A6F2880AD44}" srcId="{BD58C5E2-99C6-45E6-AC3E-23C8057A013F}" destId="{2FE3AE44-CAA8-4437-BD9D-736A6C675E27}" srcOrd="7" destOrd="0" parTransId="{FB39B6D8-E846-4AC7-B3FB-210229794DA9}" sibTransId="{4D8F7119-6170-4609-B397-29E99FBA9420}"/>
    <dgm:cxn modelId="{5DDF0CA4-4744-4745-A8D5-A5912E1A81A5}" type="presOf" srcId="{774728B1-0DBA-4442-A039-FECD8B9D9E98}" destId="{B0BAF0F5-9A1A-49AC-BCDE-C761F5F8146A}" srcOrd="0" destOrd="0" presId="urn:microsoft.com/office/officeart/2005/8/layout/process5"/>
    <dgm:cxn modelId="{33DDAE18-65E7-4CD2-8802-993F22AF7E03}" srcId="{BD58C5E2-99C6-45E6-AC3E-23C8057A013F}" destId="{647B013F-0C84-4329-9D73-AFC121BEE4FF}" srcOrd="0" destOrd="0" parTransId="{A6496FED-64BF-4064-99C7-9B252CA613A4}" sibTransId="{774728B1-0DBA-4442-A039-FECD8B9D9E98}"/>
    <dgm:cxn modelId="{93B3782A-FEC9-426C-A53A-314607B9B855}" type="presOf" srcId="{2E37A72A-3351-47ED-94BA-8345333A528A}" destId="{959C6A40-1AE0-4F32-8456-D82809101179}" srcOrd="0" destOrd="0" presId="urn:microsoft.com/office/officeart/2005/8/layout/process5"/>
    <dgm:cxn modelId="{1649535B-4A6F-43D9-9165-A30CFC79AD5D}" type="presOf" srcId="{D3388CC0-E1E9-43E0-90D6-420F59DAA01A}" destId="{F811FD88-8204-446B-AC3E-54DA5DC23BFB}" srcOrd="0" destOrd="0" presId="urn:microsoft.com/office/officeart/2005/8/layout/process5"/>
    <dgm:cxn modelId="{24229727-8E56-4D55-A1C9-443FE494B0A3}" type="presOf" srcId="{65B6A5CF-1068-49DC-8482-29893368A1FE}" destId="{DFC9D85C-1F0F-43FB-9B17-B4759CFE39DE}" srcOrd="0" destOrd="0" presId="urn:microsoft.com/office/officeart/2005/8/layout/process5"/>
    <dgm:cxn modelId="{E94D131F-161C-43DD-BA0A-96850464A3EE}" type="presOf" srcId="{36EF2D5B-11C8-44CC-8C65-3AD68AE247E1}" destId="{8952C087-957F-4CD0-A363-4964E7FC01AC}" srcOrd="0" destOrd="0" presId="urn:microsoft.com/office/officeart/2005/8/layout/process5"/>
    <dgm:cxn modelId="{1EE297BE-B6BB-4A0F-A727-117F3E341D8A}" type="presParOf" srcId="{6A45BE0A-D17A-4D73-B5BC-E82129D8436E}" destId="{196046F8-E272-43BB-8E82-17C66AC5FA88}" srcOrd="0" destOrd="0" presId="urn:microsoft.com/office/officeart/2005/8/layout/process5"/>
    <dgm:cxn modelId="{97AD4349-DD40-493C-9BAC-5C6BFC84A4F8}" type="presParOf" srcId="{6A45BE0A-D17A-4D73-B5BC-E82129D8436E}" destId="{B0BAF0F5-9A1A-49AC-BCDE-C761F5F8146A}" srcOrd="1" destOrd="0" presId="urn:microsoft.com/office/officeart/2005/8/layout/process5"/>
    <dgm:cxn modelId="{66FE95EE-A2AE-4C17-9225-EBF1AD176674}" type="presParOf" srcId="{B0BAF0F5-9A1A-49AC-BCDE-C761F5F8146A}" destId="{D58D0660-D11D-412C-8304-CCBAFBD57FE7}" srcOrd="0" destOrd="0" presId="urn:microsoft.com/office/officeart/2005/8/layout/process5"/>
    <dgm:cxn modelId="{46AA2DAE-C005-4EB1-A885-3E8CE1FCB538}" type="presParOf" srcId="{6A45BE0A-D17A-4D73-B5BC-E82129D8436E}" destId="{DFC9D85C-1F0F-43FB-9B17-B4759CFE39DE}" srcOrd="2" destOrd="0" presId="urn:microsoft.com/office/officeart/2005/8/layout/process5"/>
    <dgm:cxn modelId="{24F486B8-2C46-4D82-9840-E652B5C9B051}" type="presParOf" srcId="{6A45BE0A-D17A-4D73-B5BC-E82129D8436E}" destId="{BD97B765-0200-486E-8C17-6151AA1AE52C}" srcOrd="3" destOrd="0" presId="urn:microsoft.com/office/officeart/2005/8/layout/process5"/>
    <dgm:cxn modelId="{8DD7548C-945D-4855-B3FE-56B26B60F75B}" type="presParOf" srcId="{BD97B765-0200-486E-8C17-6151AA1AE52C}" destId="{D7AB2C98-A97F-4F6A-9C34-97787F40AE5B}" srcOrd="0" destOrd="0" presId="urn:microsoft.com/office/officeart/2005/8/layout/process5"/>
    <dgm:cxn modelId="{5B8F93FB-FD30-498C-A03F-09E2DD455CBE}" type="presParOf" srcId="{6A45BE0A-D17A-4D73-B5BC-E82129D8436E}" destId="{F811FD88-8204-446B-AC3E-54DA5DC23BFB}" srcOrd="4" destOrd="0" presId="urn:microsoft.com/office/officeart/2005/8/layout/process5"/>
    <dgm:cxn modelId="{B745E7BD-C38C-418A-87B9-CB816A4ACB76}" type="presParOf" srcId="{6A45BE0A-D17A-4D73-B5BC-E82129D8436E}" destId="{C15435BA-3B50-49C0-A8EE-C25FCA603F73}" srcOrd="5" destOrd="0" presId="urn:microsoft.com/office/officeart/2005/8/layout/process5"/>
    <dgm:cxn modelId="{C7685B47-97B4-4798-9BC6-CD4A5F436EE0}" type="presParOf" srcId="{C15435BA-3B50-49C0-A8EE-C25FCA603F73}" destId="{40EDEE6D-3909-4FD4-8FA0-3F1B01AA4188}" srcOrd="0" destOrd="0" presId="urn:microsoft.com/office/officeart/2005/8/layout/process5"/>
    <dgm:cxn modelId="{FFC4A834-26FA-41BE-9D10-D59C93FF4FA0}" type="presParOf" srcId="{6A45BE0A-D17A-4D73-B5BC-E82129D8436E}" destId="{DF22166C-FC0A-40CD-AF5D-911BDBBE5387}" srcOrd="6" destOrd="0" presId="urn:microsoft.com/office/officeart/2005/8/layout/process5"/>
    <dgm:cxn modelId="{579575E4-631D-4543-88C1-ACF38B597713}" type="presParOf" srcId="{6A45BE0A-D17A-4D73-B5BC-E82129D8436E}" destId="{394A7EF1-5F61-437A-9E57-E42FD98A2165}" srcOrd="7" destOrd="0" presId="urn:microsoft.com/office/officeart/2005/8/layout/process5"/>
    <dgm:cxn modelId="{45E39E74-9198-44E2-982C-F539F417157D}" type="presParOf" srcId="{394A7EF1-5F61-437A-9E57-E42FD98A2165}" destId="{889A3208-DB72-499E-900E-B9DB0F4E5F5F}" srcOrd="0" destOrd="0" presId="urn:microsoft.com/office/officeart/2005/8/layout/process5"/>
    <dgm:cxn modelId="{AF4F60F9-7903-4AF4-8BBC-D2D42B4361C8}" type="presParOf" srcId="{6A45BE0A-D17A-4D73-B5BC-E82129D8436E}" destId="{8952C087-957F-4CD0-A363-4964E7FC01AC}" srcOrd="8" destOrd="0" presId="urn:microsoft.com/office/officeart/2005/8/layout/process5"/>
    <dgm:cxn modelId="{70DAE172-DECA-4B4B-A153-9AB2671BFDFC}" type="presParOf" srcId="{6A45BE0A-D17A-4D73-B5BC-E82129D8436E}" destId="{15A18DAB-9783-4D12-BB55-92F23FD3614A}" srcOrd="9" destOrd="0" presId="urn:microsoft.com/office/officeart/2005/8/layout/process5"/>
    <dgm:cxn modelId="{4BB09940-4261-42D9-860F-61AECD8353BB}" type="presParOf" srcId="{15A18DAB-9783-4D12-BB55-92F23FD3614A}" destId="{7AAF11B3-ECF6-4017-B2F3-97919A186AF1}" srcOrd="0" destOrd="0" presId="urn:microsoft.com/office/officeart/2005/8/layout/process5"/>
    <dgm:cxn modelId="{BCD01B23-E146-4ABA-886F-A86CE319B74B}" type="presParOf" srcId="{6A45BE0A-D17A-4D73-B5BC-E82129D8436E}" destId="{959C6A40-1AE0-4F32-8456-D82809101179}" srcOrd="10" destOrd="0" presId="urn:microsoft.com/office/officeart/2005/8/layout/process5"/>
    <dgm:cxn modelId="{F7C03592-1B3B-4A1A-A452-C00EF9E35B17}" type="presParOf" srcId="{6A45BE0A-D17A-4D73-B5BC-E82129D8436E}" destId="{446A5CE8-3F0A-4BE8-BD2E-CB9D8F26060E}" srcOrd="11" destOrd="0" presId="urn:microsoft.com/office/officeart/2005/8/layout/process5"/>
    <dgm:cxn modelId="{E3AC6924-F21E-41D5-9F83-BD8289A5A916}" type="presParOf" srcId="{446A5CE8-3F0A-4BE8-BD2E-CB9D8F26060E}" destId="{B5EC0B44-1C77-4334-BF84-04A62180E1D7}" srcOrd="0" destOrd="0" presId="urn:microsoft.com/office/officeart/2005/8/layout/process5"/>
    <dgm:cxn modelId="{B9B35981-193C-4127-A340-4A94E6C0B2C7}" type="presParOf" srcId="{6A45BE0A-D17A-4D73-B5BC-E82129D8436E}" destId="{BF48DE06-CB94-4D3D-A1C0-4D65214EF6F5}" srcOrd="12" destOrd="0" presId="urn:microsoft.com/office/officeart/2005/8/layout/process5"/>
    <dgm:cxn modelId="{C361B348-F3AA-481C-BC9C-9A8037D8988C}" type="presParOf" srcId="{6A45BE0A-D17A-4D73-B5BC-E82129D8436E}" destId="{800B2D10-3EBC-444F-A91C-D052C86BF012}" srcOrd="13" destOrd="0" presId="urn:microsoft.com/office/officeart/2005/8/layout/process5"/>
    <dgm:cxn modelId="{1905C08A-23D4-4984-89AD-009BDB354FC8}" type="presParOf" srcId="{800B2D10-3EBC-444F-A91C-D052C86BF012}" destId="{948EA0DA-A6ED-4EBF-BA32-7987EE3FDA13}" srcOrd="0" destOrd="0" presId="urn:microsoft.com/office/officeart/2005/8/layout/process5"/>
    <dgm:cxn modelId="{F407F8B1-67C9-4742-8BC3-803F06BB8330}" type="presParOf" srcId="{6A45BE0A-D17A-4D73-B5BC-E82129D8436E}" destId="{9F6FF078-18CB-495A-96BA-66260F62E924}" srcOrd="14" destOrd="0" presId="urn:microsoft.com/office/officeart/2005/8/layout/process5"/>
    <dgm:cxn modelId="{680E7231-D040-4DEE-AF21-FC55257C440C}" type="presParOf" srcId="{6A45BE0A-D17A-4D73-B5BC-E82129D8436E}" destId="{B31AB283-35D6-4CC9-BEEB-931AA3AA1F4A}" srcOrd="15" destOrd="0" presId="urn:microsoft.com/office/officeart/2005/8/layout/process5"/>
    <dgm:cxn modelId="{D4E0198C-AC86-4AF6-B38C-E264587C3F09}" type="presParOf" srcId="{B31AB283-35D6-4CC9-BEEB-931AA3AA1F4A}" destId="{BDB544B3-DB55-478A-999F-B63ADD7135A2}" srcOrd="0" destOrd="0" presId="urn:microsoft.com/office/officeart/2005/8/layout/process5"/>
    <dgm:cxn modelId="{6A4E97AB-7837-4739-8BA7-46B8E1296BBD}" type="presParOf" srcId="{6A45BE0A-D17A-4D73-B5BC-E82129D8436E}" destId="{F7752D7E-1F0B-41B1-87CE-A1E09D78E4BF}" srcOrd="16" destOrd="0" presId="urn:microsoft.com/office/officeart/2005/8/layout/process5"/>
    <dgm:cxn modelId="{EF5F1CBA-E2E5-47C3-B38F-EB2FE4B376A0}" type="presParOf" srcId="{6A45BE0A-D17A-4D73-B5BC-E82129D8436E}" destId="{FC751829-3218-44D5-B877-5912F6A13BC8}" srcOrd="17" destOrd="0" presId="urn:microsoft.com/office/officeart/2005/8/layout/process5"/>
    <dgm:cxn modelId="{5AE80AAE-3037-4282-B7EB-07A7D0CEE8D9}" type="presParOf" srcId="{FC751829-3218-44D5-B877-5912F6A13BC8}" destId="{CDFD78A5-980C-4FC1-AF01-7E311D2705BA}" srcOrd="0" destOrd="0" presId="urn:microsoft.com/office/officeart/2005/8/layout/process5"/>
    <dgm:cxn modelId="{4741EF35-A363-4EB7-A643-44A53F44CE61}" type="presParOf" srcId="{6A45BE0A-D17A-4D73-B5BC-E82129D8436E}" destId="{12797D2A-02E3-4F8A-9715-83D4AABB55B1}" srcOrd="18" destOrd="0" presId="urn:microsoft.com/office/officeart/2005/8/layout/process5"/>
    <dgm:cxn modelId="{7027B23A-1088-4CD6-95DC-3ED14CAEBFD0}" type="presParOf" srcId="{6A45BE0A-D17A-4D73-B5BC-E82129D8436E}" destId="{E757C470-0356-469E-A40C-B85166EBC436}" srcOrd="19" destOrd="0" presId="urn:microsoft.com/office/officeart/2005/8/layout/process5"/>
    <dgm:cxn modelId="{54EFF0FF-B2DC-489C-B2EB-5A9C2B70A749}" type="presParOf" srcId="{E757C470-0356-469E-A40C-B85166EBC436}" destId="{DF17825B-71EB-4E98-9112-FEC1C17AF551}" srcOrd="0" destOrd="0" presId="urn:microsoft.com/office/officeart/2005/8/layout/process5"/>
    <dgm:cxn modelId="{A8B44892-F684-452F-AEC4-AD8A7AEA7114}" type="presParOf" srcId="{6A45BE0A-D17A-4D73-B5BC-E82129D8436E}" destId="{08CCBA1F-F9C2-469D-925A-E34C54EB2C10}" srcOrd="2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046F8-E272-43BB-8E82-17C66AC5FA88}">
      <dsp:nvSpPr>
        <dsp:cNvPr id="0" name=""/>
        <dsp:cNvSpPr/>
      </dsp:nvSpPr>
      <dsp:spPr>
        <a:xfrm>
          <a:off x="0" y="99101"/>
          <a:ext cx="1611303" cy="1320837"/>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mn-lt"/>
            </a:rPr>
            <a:t>Family is approved for adoption</a:t>
          </a:r>
          <a:endParaRPr lang="en-US" sz="1400" kern="1200" dirty="0"/>
        </a:p>
      </dsp:txBody>
      <dsp:txXfrm>
        <a:off x="38686" y="137787"/>
        <a:ext cx="1533931" cy="1243465"/>
      </dsp:txXfrm>
    </dsp:sp>
    <dsp:sp modelId="{B0BAF0F5-9A1A-49AC-BCDE-C761F5F8146A}">
      <dsp:nvSpPr>
        <dsp:cNvPr id="0" name=""/>
        <dsp:cNvSpPr/>
      </dsp:nvSpPr>
      <dsp:spPr>
        <a:xfrm rot="21595499">
          <a:off x="1761552" y="585778"/>
          <a:ext cx="361964" cy="344506"/>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761552" y="654747"/>
        <a:ext cx="258612" cy="206704"/>
      </dsp:txXfrm>
    </dsp:sp>
    <dsp:sp modelId="{DFC9D85C-1F0F-43FB-9B17-B4759CFE39DE}">
      <dsp:nvSpPr>
        <dsp:cNvPr id="0" name=""/>
        <dsp:cNvSpPr/>
      </dsp:nvSpPr>
      <dsp:spPr>
        <a:xfrm>
          <a:off x="2294255" y="99101"/>
          <a:ext cx="1644864" cy="131478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Family becomes aware of </a:t>
          </a:r>
          <a:r>
            <a:rPr lang="en-US" sz="1400" kern="1200" dirty="0" smtClean="0"/>
            <a:t>child</a:t>
          </a:r>
          <a:endParaRPr lang="en-US" sz="1400" kern="1200" dirty="0"/>
        </a:p>
      </dsp:txBody>
      <dsp:txXfrm>
        <a:off x="2332764" y="137610"/>
        <a:ext cx="1567846" cy="1237768"/>
      </dsp:txXfrm>
    </dsp:sp>
    <dsp:sp modelId="{BD97B765-0200-486E-8C17-6151AA1AE52C}">
      <dsp:nvSpPr>
        <dsp:cNvPr id="0" name=""/>
        <dsp:cNvSpPr/>
      </dsp:nvSpPr>
      <dsp:spPr>
        <a:xfrm rot="21598066">
          <a:off x="4099773" y="583579"/>
          <a:ext cx="387028" cy="344506"/>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099773" y="652509"/>
        <a:ext cx="283676" cy="206704"/>
      </dsp:txXfrm>
    </dsp:sp>
    <dsp:sp modelId="{F811FD88-8204-446B-AC3E-54DA5DC23BFB}">
      <dsp:nvSpPr>
        <dsp:cNvPr id="0" name=""/>
        <dsp:cNvSpPr/>
      </dsp:nvSpPr>
      <dsp:spPr>
        <a:xfrm>
          <a:off x="4669362" y="99105"/>
          <a:ext cx="1695485" cy="1312077"/>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Family's agency submits home study to be considered for child</a:t>
          </a:r>
        </a:p>
      </dsp:txBody>
      <dsp:txXfrm>
        <a:off x="4707791" y="137534"/>
        <a:ext cx="1618627" cy="1235219"/>
      </dsp:txXfrm>
    </dsp:sp>
    <dsp:sp modelId="{C15435BA-3B50-49C0-A8EE-C25FCA603F73}">
      <dsp:nvSpPr>
        <dsp:cNvPr id="0" name=""/>
        <dsp:cNvSpPr/>
      </dsp:nvSpPr>
      <dsp:spPr>
        <a:xfrm rot="21572406">
          <a:off x="6489952" y="573872"/>
          <a:ext cx="301410" cy="344506"/>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6489953" y="643136"/>
        <a:ext cx="210987" cy="206704"/>
      </dsp:txXfrm>
    </dsp:sp>
    <dsp:sp modelId="{DF22166C-FC0A-40CD-AF5D-911BDBBE5387}">
      <dsp:nvSpPr>
        <dsp:cNvPr id="0" name=""/>
        <dsp:cNvSpPr/>
      </dsp:nvSpPr>
      <dsp:spPr>
        <a:xfrm>
          <a:off x="6933528" y="99105"/>
          <a:ext cx="1277021" cy="1279088"/>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Family selected</a:t>
          </a:r>
        </a:p>
      </dsp:txBody>
      <dsp:txXfrm>
        <a:off x="6970931" y="136508"/>
        <a:ext cx="1202215" cy="1204282"/>
      </dsp:txXfrm>
    </dsp:sp>
    <dsp:sp modelId="{394A7EF1-5F61-437A-9E57-E42FD98A2165}">
      <dsp:nvSpPr>
        <dsp:cNvPr id="0" name=""/>
        <dsp:cNvSpPr/>
      </dsp:nvSpPr>
      <dsp:spPr>
        <a:xfrm rot="5615658">
          <a:off x="7288859" y="1489996"/>
          <a:ext cx="313310" cy="344506"/>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7345108" y="1505687"/>
        <a:ext cx="206704" cy="219317"/>
      </dsp:txXfrm>
    </dsp:sp>
    <dsp:sp modelId="{8952C087-957F-4CD0-A363-4964E7FC01AC}">
      <dsp:nvSpPr>
        <dsp:cNvPr id="0" name=""/>
        <dsp:cNvSpPr/>
      </dsp:nvSpPr>
      <dsp:spPr>
        <a:xfrm>
          <a:off x="6429146" y="1963875"/>
          <a:ext cx="1781403" cy="1231404"/>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Family reviews </a:t>
          </a:r>
          <a:r>
            <a:rPr lang="en-US" sz="1400" kern="1200" dirty="0" smtClean="0"/>
            <a:t>background information about the child</a:t>
          </a:r>
          <a:endParaRPr lang="en-US" sz="1400" kern="1200" dirty="0"/>
        </a:p>
      </dsp:txBody>
      <dsp:txXfrm>
        <a:off x="6465213" y="1999942"/>
        <a:ext cx="1709269" cy="1159270"/>
      </dsp:txXfrm>
    </dsp:sp>
    <dsp:sp modelId="{15A18DAB-9783-4D12-BB55-92F23FD3614A}">
      <dsp:nvSpPr>
        <dsp:cNvPr id="0" name=""/>
        <dsp:cNvSpPr/>
      </dsp:nvSpPr>
      <dsp:spPr>
        <a:xfrm rot="10811419">
          <a:off x="6003780" y="2403452"/>
          <a:ext cx="300592" cy="344506"/>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6093958" y="2472503"/>
        <a:ext cx="210414" cy="206704"/>
      </dsp:txXfrm>
    </dsp:sp>
    <dsp:sp modelId="{959C6A40-1AE0-4F32-8456-D82809101179}">
      <dsp:nvSpPr>
        <dsp:cNvPr id="0" name=""/>
        <dsp:cNvSpPr/>
      </dsp:nvSpPr>
      <dsp:spPr>
        <a:xfrm>
          <a:off x="4190998" y="1981199"/>
          <a:ext cx="1670994" cy="118152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Meeting held </a:t>
          </a:r>
          <a:r>
            <a:rPr lang="en-US" sz="1400" kern="1200" dirty="0"/>
            <a:t>within 30 days of </a:t>
          </a:r>
          <a:r>
            <a:rPr lang="en-US" sz="1400" kern="1200" dirty="0" smtClean="0"/>
            <a:t>Family being selected</a:t>
          </a:r>
          <a:endParaRPr lang="en-US" sz="1400" kern="1200" dirty="0"/>
        </a:p>
      </dsp:txBody>
      <dsp:txXfrm>
        <a:off x="4225604" y="2015805"/>
        <a:ext cx="1601782" cy="1112308"/>
      </dsp:txXfrm>
    </dsp:sp>
    <dsp:sp modelId="{446A5CE8-3F0A-4BE8-BD2E-CB9D8F26060E}">
      <dsp:nvSpPr>
        <dsp:cNvPr id="0" name=""/>
        <dsp:cNvSpPr/>
      </dsp:nvSpPr>
      <dsp:spPr>
        <a:xfrm rot="10826717">
          <a:off x="3854236" y="2391520"/>
          <a:ext cx="237983" cy="344506"/>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925630" y="2460698"/>
        <a:ext cx="166588" cy="206704"/>
      </dsp:txXfrm>
    </dsp:sp>
    <dsp:sp modelId="{BF48DE06-CB94-4D3D-A1C0-4D65214EF6F5}">
      <dsp:nvSpPr>
        <dsp:cNvPr id="0" name=""/>
        <dsp:cNvSpPr/>
      </dsp:nvSpPr>
      <dsp:spPr>
        <a:xfrm>
          <a:off x="2362197" y="1981199"/>
          <a:ext cx="1379789" cy="1150831"/>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Adoption Assistance </a:t>
          </a:r>
          <a:r>
            <a:rPr lang="en-US" sz="1400" kern="1200" dirty="0" smtClean="0"/>
            <a:t>process initiated</a:t>
          </a:r>
          <a:endParaRPr lang="en-US" sz="1400" kern="1200" dirty="0"/>
        </a:p>
      </dsp:txBody>
      <dsp:txXfrm>
        <a:off x="2395904" y="2014906"/>
        <a:ext cx="1312375" cy="1083417"/>
      </dsp:txXfrm>
    </dsp:sp>
    <dsp:sp modelId="{800B2D10-3EBC-444F-A91C-D052C86BF012}">
      <dsp:nvSpPr>
        <dsp:cNvPr id="0" name=""/>
        <dsp:cNvSpPr/>
      </dsp:nvSpPr>
      <dsp:spPr>
        <a:xfrm rot="10919217">
          <a:off x="1839538" y="2414389"/>
          <a:ext cx="347015" cy="344506"/>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1942859" y="2485082"/>
        <a:ext cx="243663" cy="206704"/>
      </dsp:txXfrm>
    </dsp:sp>
    <dsp:sp modelId="{9F6FF078-18CB-495A-96BA-66260F62E924}">
      <dsp:nvSpPr>
        <dsp:cNvPr id="0" name=""/>
        <dsp:cNvSpPr/>
      </dsp:nvSpPr>
      <dsp:spPr>
        <a:xfrm>
          <a:off x="3565" y="1908090"/>
          <a:ext cx="1704264" cy="1147572"/>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Pre-placement visits </a:t>
          </a:r>
          <a:r>
            <a:rPr lang="en-US" sz="1400" kern="1200" dirty="0" smtClean="0"/>
            <a:t>with child and family occur</a:t>
          </a:r>
          <a:endParaRPr lang="en-US" sz="1400" kern="1200" dirty="0"/>
        </a:p>
      </dsp:txBody>
      <dsp:txXfrm>
        <a:off x="37176" y="1941701"/>
        <a:ext cx="1637042" cy="1080350"/>
      </dsp:txXfrm>
    </dsp:sp>
    <dsp:sp modelId="{B31AB283-35D6-4CC9-BEEB-931AA3AA1F4A}">
      <dsp:nvSpPr>
        <dsp:cNvPr id="0" name=""/>
        <dsp:cNvSpPr/>
      </dsp:nvSpPr>
      <dsp:spPr>
        <a:xfrm rot="5421112">
          <a:off x="692035" y="3173232"/>
          <a:ext cx="316718" cy="344506"/>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747333" y="3187127"/>
        <a:ext cx="206704" cy="221703"/>
      </dsp:txXfrm>
    </dsp:sp>
    <dsp:sp modelId="{F7752D7E-1F0B-41B1-87CE-A1E09D78E4BF}">
      <dsp:nvSpPr>
        <dsp:cNvPr id="0" name=""/>
        <dsp:cNvSpPr/>
      </dsp:nvSpPr>
      <dsp:spPr>
        <a:xfrm>
          <a:off x="3565" y="3653234"/>
          <a:ext cx="1682844" cy="1145255"/>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Child placed in adoptive home</a:t>
          </a:r>
          <a:endParaRPr lang="en-US" sz="1400" kern="1200" dirty="0"/>
        </a:p>
      </dsp:txBody>
      <dsp:txXfrm>
        <a:off x="37108" y="3686777"/>
        <a:ext cx="1615758" cy="1078169"/>
      </dsp:txXfrm>
    </dsp:sp>
    <dsp:sp modelId="{FC751829-3218-44D5-B877-5912F6A13BC8}">
      <dsp:nvSpPr>
        <dsp:cNvPr id="0" name=""/>
        <dsp:cNvSpPr/>
      </dsp:nvSpPr>
      <dsp:spPr>
        <a:xfrm>
          <a:off x="1808654" y="4053609"/>
          <a:ext cx="294497" cy="344506"/>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808654" y="4122510"/>
        <a:ext cx="206148" cy="206704"/>
      </dsp:txXfrm>
    </dsp:sp>
    <dsp:sp modelId="{12797D2A-02E3-4F8A-9715-83D4AABB55B1}">
      <dsp:nvSpPr>
        <dsp:cNvPr id="0" name=""/>
        <dsp:cNvSpPr/>
      </dsp:nvSpPr>
      <dsp:spPr>
        <a:xfrm>
          <a:off x="2242065" y="3653234"/>
          <a:ext cx="2133119" cy="1145255"/>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Child's transition and family's adjustment monitored for 6 months</a:t>
          </a:r>
        </a:p>
      </dsp:txBody>
      <dsp:txXfrm>
        <a:off x="2275608" y="3686777"/>
        <a:ext cx="2066033" cy="1078169"/>
      </dsp:txXfrm>
    </dsp:sp>
    <dsp:sp modelId="{E757C470-0356-469E-A40C-B85166EBC436}">
      <dsp:nvSpPr>
        <dsp:cNvPr id="0" name=""/>
        <dsp:cNvSpPr/>
      </dsp:nvSpPr>
      <dsp:spPr>
        <a:xfrm>
          <a:off x="4497428" y="4053609"/>
          <a:ext cx="294497" cy="344506"/>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497428" y="4122510"/>
        <a:ext cx="206148" cy="206704"/>
      </dsp:txXfrm>
    </dsp:sp>
    <dsp:sp modelId="{08CCBA1F-F9C2-469D-925A-E34C54EB2C10}">
      <dsp:nvSpPr>
        <dsp:cNvPr id="0" name=""/>
        <dsp:cNvSpPr/>
      </dsp:nvSpPr>
      <dsp:spPr>
        <a:xfrm>
          <a:off x="4930839" y="3653234"/>
          <a:ext cx="1861681" cy="1145255"/>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Adoption </a:t>
          </a:r>
          <a:r>
            <a:rPr lang="en-US" sz="1400" kern="1200" dirty="0" smtClean="0"/>
            <a:t>Consummation</a:t>
          </a:r>
          <a:endParaRPr lang="en-US" sz="1200" kern="1200" dirty="0"/>
        </a:p>
      </dsp:txBody>
      <dsp:txXfrm>
        <a:off x="4964382" y="3686777"/>
        <a:ext cx="1794595" cy="10781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0.59813</cdr:x>
      <cdr:y>0.05263</cdr:y>
    </cdr:from>
    <cdr:to>
      <cdr:x>1</cdr:x>
      <cdr:y>0.19779</cdr:y>
    </cdr:to>
    <cdr:sp macro="" textlink="">
      <cdr:nvSpPr>
        <cdr:cNvPr id="2" name="TextBox 1"/>
        <cdr:cNvSpPr txBox="1"/>
      </cdr:nvSpPr>
      <cdr:spPr>
        <a:xfrm xmlns:a="http://schemas.openxmlformats.org/drawingml/2006/main">
          <a:off x="4694490" y="228600"/>
          <a:ext cx="3154110" cy="6304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200" i="1" dirty="0"/>
        </a:p>
      </cdr:txBody>
    </cdr:sp>
  </cdr:relSizeAnchor>
  <cdr:relSizeAnchor xmlns:cdr="http://schemas.openxmlformats.org/drawingml/2006/chartDrawing">
    <cdr:from>
      <cdr:x>0.45146</cdr:x>
      <cdr:y>0.05263</cdr:y>
    </cdr:from>
    <cdr:to>
      <cdr:x>0.56796</cdr:x>
      <cdr:y>0.26316</cdr:y>
    </cdr:to>
    <cdr:sp macro="" textlink="">
      <cdr:nvSpPr>
        <cdr:cNvPr id="3" name="TextBox 2"/>
        <cdr:cNvSpPr txBox="1"/>
      </cdr:nvSpPr>
      <cdr:spPr>
        <a:xfrm xmlns:a="http://schemas.openxmlformats.org/drawingml/2006/main">
          <a:off x="3543300" y="228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0.70755</cdr:x>
      <cdr:y>0.34375</cdr:y>
    </cdr:from>
    <cdr:to>
      <cdr:x>1</cdr:x>
      <cdr:y>0.864</cdr:y>
    </cdr:to>
    <cdr:sp macro="" textlink="">
      <cdr:nvSpPr>
        <cdr:cNvPr id="2" name="Text Box 1"/>
        <cdr:cNvSpPr txBox="1"/>
      </cdr:nvSpPr>
      <cdr:spPr>
        <a:xfrm xmlns:a="http://schemas.openxmlformats.org/drawingml/2006/main">
          <a:off x="5715000" y="1676400"/>
          <a:ext cx="2362200" cy="25371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latin typeface="Calibri" panose="020F0502020204030204" pitchFamily="34" charset="0"/>
            </a:rPr>
            <a:t>Neglect</a:t>
          </a:r>
          <a:r>
            <a:rPr lang="en-US" sz="2000" baseline="0" dirty="0">
              <a:latin typeface="Calibri" panose="020F0502020204030204" pitchFamily="34" charset="0"/>
            </a:rPr>
            <a:t> fatalities </a:t>
          </a:r>
          <a:r>
            <a:rPr lang="en-US" sz="2000" baseline="0" dirty="0" smtClean="0">
              <a:latin typeface="Calibri" panose="020F0502020204030204" pitchFamily="34" charset="0"/>
            </a:rPr>
            <a:t>include:</a:t>
          </a:r>
          <a:endParaRPr lang="en-US" sz="2000" baseline="0" dirty="0">
            <a:latin typeface="Calibri" panose="020F0502020204030204" pitchFamily="34" charset="0"/>
          </a:endParaRPr>
        </a:p>
        <a:p xmlns:a="http://schemas.openxmlformats.org/drawingml/2006/main">
          <a:pPr marL="109538"/>
          <a:r>
            <a:rPr lang="en-US" sz="2000" baseline="0" dirty="0" smtClean="0">
              <a:latin typeface="Calibri" panose="020F0502020204030204" pitchFamily="34" charset="0"/>
            </a:rPr>
            <a:t>▪ Drowning</a:t>
          </a:r>
          <a:endParaRPr lang="en-US" sz="2000" baseline="0" dirty="0">
            <a:latin typeface="Calibri" panose="020F0502020204030204" pitchFamily="34" charset="0"/>
          </a:endParaRPr>
        </a:p>
        <a:p xmlns:a="http://schemas.openxmlformats.org/drawingml/2006/main">
          <a:pPr marL="109538"/>
          <a:r>
            <a:rPr lang="en-US" sz="2000" baseline="0" dirty="0" smtClean="0">
              <a:latin typeface="Calibri" panose="020F0502020204030204" pitchFamily="34" charset="0"/>
            </a:rPr>
            <a:t>▪ Unsafe </a:t>
          </a:r>
          <a:r>
            <a:rPr lang="en-US" sz="2000" baseline="0" dirty="0">
              <a:latin typeface="Calibri" panose="020F0502020204030204" pitchFamily="34" charset="0"/>
            </a:rPr>
            <a:t>Sleep</a:t>
          </a:r>
        </a:p>
        <a:p xmlns:a="http://schemas.openxmlformats.org/drawingml/2006/main">
          <a:pPr marL="109538"/>
          <a:r>
            <a:rPr lang="en-US" sz="2000" baseline="0" dirty="0" smtClean="0">
              <a:latin typeface="Calibri" panose="020F0502020204030204" pitchFamily="34" charset="0"/>
            </a:rPr>
            <a:t>▪ Medical </a:t>
          </a:r>
          <a:r>
            <a:rPr lang="en-US" sz="2000" baseline="0" dirty="0">
              <a:latin typeface="Calibri" panose="020F0502020204030204" pitchFamily="34" charset="0"/>
            </a:rPr>
            <a:t>Neglect</a:t>
          </a:r>
        </a:p>
        <a:p xmlns:a="http://schemas.openxmlformats.org/drawingml/2006/main">
          <a:endParaRPr lang="en-US" sz="1100" dirty="0"/>
        </a:p>
      </cdr:txBody>
    </cdr:sp>
  </cdr:relSizeAnchor>
  <cdr:relSizeAnchor xmlns:cdr="http://schemas.openxmlformats.org/drawingml/2006/chartDrawing">
    <cdr:from>
      <cdr:x>0</cdr:x>
      <cdr:y>0.34921</cdr:y>
    </cdr:from>
    <cdr:to>
      <cdr:x>0.33962</cdr:x>
      <cdr:y>0.89143</cdr:y>
    </cdr:to>
    <cdr:sp macro="" textlink="">
      <cdr:nvSpPr>
        <cdr:cNvPr id="3" name="Text Box 2"/>
        <cdr:cNvSpPr txBox="1"/>
      </cdr:nvSpPr>
      <cdr:spPr>
        <a:xfrm xmlns:a="http://schemas.openxmlformats.org/drawingml/2006/main">
          <a:off x="0" y="1703010"/>
          <a:ext cx="2743200" cy="26443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latin typeface="Calibri" panose="020F0502020204030204" pitchFamily="34" charset="0"/>
            </a:rPr>
            <a:t>Abuse </a:t>
          </a:r>
          <a:r>
            <a:rPr lang="en-US" sz="2000" dirty="0">
              <a:latin typeface="Calibri" panose="020F0502020204030204" pitchFamily="34" charset="0"/>
            </a:rPr>
            <a:t>fatalities </a:t>
          </a:r>
          <a:r>
            <a:rPr lang="en-US" sz="2000" dirty="0" smtClean="0">
              <a:latin typeface="Calibri" panose="020F0502020204030204" pitchFamily="34" charset="0"/>
            </a:rPr>
            <a:t>include:</a:t>
          </a:r>
          <a:endParaRPr lang="en-US" sz="2000" dirty="0">
            <a:latin typeface="Calibri" panose="020F0502020204030204" pitchFamily="34" charset="0"/>
          </a:endParaRPr>
        </a:p>
        <a:p xmlns:a="http://schemas.openxmlformats.org/drawingml/2006/main">
          <a:pPr marL="109538"/>
          <a:r>
            <a:rPr lang="en-US" sz="2000" dirty="0" smtClean="0">
              <a:latin typeface="Calibri" panose="020F0502020204030204" pitchFamily="34" charset="0"/>
            </a:rPr>
            <a:t>▪ Blunt </a:t>
          </a:r>
          <a:r>
            <a:rPr lang="en-US" sz="2000" dirty="0">
              <a:latin typeface="Calibri" panose="020F0502020204030204" pitchFamily="34" charset="0"/>
            </a:rPr>
            <a:t>Force</a:t>
          </a:r>
          <a:r>
            <a:rPr lang="en-US" sz="2000" baseline="0" dirty="0">
              <a:latin typeface="Calibri" panose="020F0502020204030204" pitchFamily="34" charset="0"/>
            </a:rPr>
            <a:t> Trauma</a:t>
          </a:r>
        </a:p>
        <a:p xmlns:a="http://schemas.openxmlformats.org/drawingml/2006/main">
          <a:pPr marL="109538"/>
          <a:r>
            <a:rPr lang="en-US" sz="2000" baseline="0" dirty="0" smtClean="0">
              <a:latin typeface="Calibri" panose="020F0502020204030204" pitchFamily="34" charset="0"/>
            </a:rPr>
            <a:t>▪ Stabbing</a:t>
          </a:r>
          <a:endParaRPr lang="en-US" sz="2000" baseline="0" dirty="0">
            <a:latin typeface="Calibri" panose="020F0502020204030204" pitchFamily="34" charset="0"/>
          </a:endParaRPr>
        </a:p>
        <a:p xmlns:a="http://schemas.openxmlformats.org/drawingml/2006/main">
          <a:pPr marL="109538"/>
          <a:r>
            <a:rPr lang="en-US" sz="2000" baseline="0" dirty="0" smtClean="0">
              <a:latin typeface="Calibri" panose="020F0502020204030204" pitchFamily="34" charset="0"/>
            </a:rPr>
            <a:t>▪ Suffocation</a:t>
          </a:r>
          <a:endParaRPr lang="en-US" sz="2000" dirty="0">
            <a:latin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70582" cy="480388"/>
          </a:xfrm>
          <a:prstGeom prst="rect">
            <a:avLst/>
          </a:prstGeom>
        </p:spPr>
        <p:txBody>
          <a:bodyPr vert="horz" lIns="94846" tIns="47424" rIns="94846" bIns="47424" rtlCol="0"/>
          <a:lstStyle>
            <a:lvl1pPr algn="l">
              <a:defRPr sz="1200"/>
            </a:lvl1pPr>
          </a:lstStyle>
          <a:p>
            <a:endParaRPr lang="en-US"/>
          </a:p>
        </p:txBody>
      </p:sp>
      <p:sp>
        <p:nvSpPr>
          <p:cNvPr id="3" name="Date Placeholder 2"/>
          <p:cNvSpPr>
            <a:spLocks noGrp="1"/>
          </p:cNvSpPr>
          <p:nvPr>
            <p:ph type="dt" sz="quarter" idx="1"/>
          </p:nvPr>
        </p:nvSpPr>
        <p:spPr>
          <a:xfrm>
            <a:off x="4142962" y="1"/>
            <a:ext cx="3170582" cy="480388"/>
          </a:xfrm>
          <a:prstGeom prst="rect">
            <a:avLst/>
          </a:prstGeom>
        </p:spPr>
        <p:txBody>
          <a:bodyPr vert="horz" lIns="94846" tIns="47424" rIns="94846" bIns="47424" rtlCol="0"/>
          <a:lstStyle>
            <a:lvl1pPr algn="r">
              <a:defRPr sz="1200"/>
            </a:lvl1pPr>
          </a:lstStyle>
          <a:p>
            <a:fld id="{30AEF498-33B7-4068-BD4A-562C466EB258}" type="datetimeFigureOut">
              <a:rPr lang="en-US" smtClean="0"/>
              <a:t>4/14/2014</a:t>
            </a:fld>
            <a:endParaRPr lang="en-US"/>
          </a:p>
        </p:txBody>
      </p:sp>
      <p:sp>
        <p:nvSpPr>
          <p:cNvPr id="4" name="Footer Placeholder 3"/>
          <p:cNvSpPr>
            <a:spLocks noGrp="1"/>
          </p:cNvSpPr>
          <p:nvPr>
            <p:ph type="ftr" sz="quarter" idx="2"/>
          </p:nvPr>
        </p:nvSpPr>
        <p:spPr>
          <a:xfrm>
            <a:off x="2" y="9119174"/>
            <a:ext cx="3170582" cy="480388"/>
          </a:xfrm>
          <a:prstGeom prst="rect">
            <a:avLst/>
          </a:prstGeom>
        </p:spPr>
        <p:txBody>
          <a:bodyPr vert="horz" lIns="94846" tIns="47424" rIns="94846" bIns="47424"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4"/>
            <a:ext cx="3170582" cy="480388"/>
          </a:xfrm>
          <a:prstGeom prst="rect">
            <a:avLst/>
          </a:prstGeom>
        </p:spPr>
        <p:txBody>
          <a:bodyPr vert="horz" lIns="94846" tIns="47424" rIns="94846" bIns="47424" rtlCol="0" anchor="b"/>
          <a:lstStyle>
            <a:lvl1pPr algn="r">
              <a:defRPr sz="1200"/>
            </a:lvl1pPr>
          </a:lstStyle>
          <a:p>
            <a:fld id="{3A8BEB2C-E798-45F9-92AC-847DD8448376}" type="slidenum">
              <a:rPr lang="en-US" smtClean="0"/>
              <a:t>‹#›</a:t>
            </a:fld>
            <a:endParaRPr lang="en-US"/>
          </a:p>
        </p:txBody>
      </p:sp>
    </p:spTree>
    <p:extLst>
      <p:ext uri="{BB962C8B-B14F-4D97-AF65-F5344CB8AC3E}">
        <p14:creationId xmlns:p14="http://schemas.microsoft.com/office/powerpoint/2010/main" val="12965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1"/>
            <a:ext cx="3170582"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8" tIns="48325" rIns="96648" bIns="48325" numCol="1" anchor="t" anchorCtr="0" compatLnSpc="1">
            <a:prstTxWarp prst="textNoShape">
              <a:avLst/>
            </a:prstTxWarp>
          </a:bodyPr>
          <a:lstStyle>
            <a:lvl1pPr defTabSz="966578">
              <a:defRPr sz="1200"/>
            </a:lvl1pPr>
          </a:lstStyle>
          <a:p>
            <a:endParaRPr lang="en-US"/>
          </a:p>
        </p:txBody>
      </p:sp>
      <p:sp>
        <p:nvSpPr>
          <p:cNvPr id="4099" name="Rectangle 3"/>
          <p:cNvSpPr>
            <a:spLocks noGrp="1" noChangeArrowheads="1"/>
          </p:cNvSpPr>
          <p:nvPr>
            <p:ph type="dt" idx="1"/>
          </p:nvPr>
        </p:nvSpPr>
        <p:spPr bwMode="auto">
          <a:xfrm>
            <a:off x="4142962" y="1"/>
            <a:ext cx="3170582"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8" tIns="48325" rIns="96648" bIns="48325" numCol="1" anchor="t" anchorCtr="0" compatLnSpc="1">
            <a:prstTxWarp prst="textNoShape">
              <a:avLst/>
            </a:prstTxWarp>
          </a:bodyPr>
          <a:lstStyle>
            <a:lvl1pPr algn="r" defTabSz="966578">
              <a:defRPr sz="1200"/>
            </a:lvl1pPr>
          </a:lstStyle>
          <a:p>
            <a:endParaRPr lang="en-US"/>
          </a:p>
        </p:txBody>
      </p:sp>
      <p:sp>
        <p:nvSpPr>
          <p:cNvPr id="41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32183" y="4561226"/>
            <a:ext cx="5850835" cy="432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8" tIns="48325" rIns="96648" bIns="483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2" y="9119174"/>
            <a:ext cx="3170582"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8" tIns="48325" rIns="96648" bIns="48325" numCol="1" anchor="b" anchorCtr="0" compatLnSpc="1">
            <a:prstTxWarp prst="textNoShape">
              <a:avLst/>
            </a:prstTxWarp>
          </a:bodyPr>
          <a:lstStyle>
            <a:lvl1pPr defTabSz="966578">
              <a:defRPr sz="1200"/>
            </a:lvl1pPr>
          </a:lstStyle>
          <a:p>
            <a:endParaRPr lang="en-US"/>
          </a:p>
        </p:txBody>
      </p:sp>
      <p:sp>
        <p:nvSpPr>
          <p:cNvPr id="4103" name="Rectangle 7"/>
          <p:cNvSpPr>
            <a:spLocks noGrp="1" noChangeArrowheads="1"/>
          </p:cNvSpPr>
          <p:nvPr>
            <p:ph type="sldNum" sz="quarter" idx="5"/>
          </p:nvPr>
        </p:nvSpPr>
        <p:spPr bwMode="auto">
          <a:xfrm>
            <a:off x="4142962" y="9119174"/>
            <a:ext cx="3170582"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8" tIns="48325" rIns="96648" bIns="48325" numCol="1" anchor="b" anchorCtr="0" compatLnSpc="1">
            <a:prstTxWarp prst="textNoShape">
              <a:avLst/>
            </a:prstTxWarp>
          </a:bodyPr>
          <a:lstStyle>
            <a:lvl1pPr algn="r" defTabSz="966578">
              <a:defRPr sz="1200"/>
            </a:lvl1pPr>
          </a:lstStyle>
          <a:p>
            <a:fld id="{66679588-CCB7-4567-86C3-77DF0A2E2269}" type="slidenum">
              <a:rPr lang="en-US"/>
              <a:pPr/>
              <a:t>‹#›</a:t>
            </a:fld>
            <a:endParaRPr lang="en-US"/>
          </a:p>
        </p:txBody>
      </p:sp>
    </p:spTree>
    <p:extLst>
      <p:ext uri="{BB962C8B-B14F-4D97-AF65-F5344CB8AC3E}">
        <p14:creationId xmlns:p14="http://schemas.microsoft.com/office/powerpoint/2010/main" val="23877755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679588-CCB7-4567-86C3-77DF0A2E2269}" type="slidenum">
              <a:rPr lang="en-US" smtClean="0"/>
              <a:pPr/>
              <a:t>1</a:t>
            </a:fld>
            <a:endParaRPr lang="en-US" dirty="0"/>
          </a:p>
        </p:txBody>
      </p:sp>
    </p:spTree>
    <p:extLst>
      <p:ext uri="{BB962C8B-B14F-4D97-AF65-F5344CB8AC3E}">
        <p14:creationId xmlns:p14="http://schemas.microsoft.com/office/powerpoint/2010/main" val="1261287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679588-CCB7-4567-86C3-77DF0A2E2269}" type="slidenum">
              <a:rPr lang="en-US" smtClean="0"/>
              <a:pPr/>
              <a:t>18</a:t>
            </a:fld>
            <a:endParaRPr lang="en-US"/>
          </a:p>
        </p:txBody>
      </p:sp>
    </p:spTree>
    <p:extLst>
      <p:ext uri="{BB962C8B-B14F-4D97-AF65-F5344CB8AC3E}">
        <p14:creationId xmlns:p14="http://schemas.microsoft.com/office/powerpoint/2010/main" val="2538479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679588-CCB7-4567-86C3-77DF0A2E2269}" type="slidenum">
              <a:rPr lang="en-US" smtClean="0"/>
              <a:pPr/>
              <a:t>19</a:t>
            </a:fld>
            <a:endParaRPr lang="en-US"/>
          </a:p>
        </p:txBody>
      </p:sp>
    </p:spTree>
    <p:extLst>
      <p:ext uri="{BB962C8B-B14F-4D97-AF65-F5344CB8AC3E}">
        <p14:creationId xmlns:p14="http://schemas.microsoft.com/office/powerpoint/2010/main" val="2190247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679588-CCB7-4567-86C3-77DF0A2E2269}" type="slidenum">
              <a:rPr lang="en-US" smtClean="0"/>
              <a:pPr/>
              <a:t>20</a:t>
            </a:fld>
            <a:endParaRPr lang="en-US"/>
          </a:p>
        </p:txBody>
      </p:sp>
    </p:spTree>
    <p:extLst>
      <p:ext uri="{BB962C8B-B14F-4D97-AF65-F5344CB8AC3E}">
        <p14:creationId xmlns:p14="http://schemas.microsoft.com/office/powerpoint/2010/main" val="4121986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679588-CCB7-4567-86C3-77DF0A2E2269}" type="slidenum">
              <a:rPr lang="en-US" smtClean="0"/>
              <a:pPr/>
              <a:t>21</a:t>
            </a:fld>
            <a:endParaRPr lang="en-US"/>
          </a:p>
        </p:txBody>
      </p:sp>
    </p:spTree>
    <p:extLst>
      <p:ext uri="{BB962C8B-B14F-4D97-AF65-F5344CB8AC3E}">
        <p14:creationId xmlns:p14="http://schemas.microsoft.com/office/powerpoint/2010/main" val="80969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679588-CCB7-4567-86C3-77DF0A2E2269}" type="slidenum">
              <a:rPr lang="en-US" smtClean="0"/>
              <a:pPr/>
              <a:t>22</a:t>
            </a:fld>
            <a:endParaRPr lang="en-US"/>
          </a:p>
        </p:txBody>
      </p:sp>
    </p:spTree>
    <p:extLst>
      <p:ext uri="{BB962C8B-B14F-4D97-AF65-F5344CB8AC3E}">
        <p14:creationId xmlns:p14="http://schemas.microsoft.com/office/powerpoint/2010/main" val="4174421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679588-CCB7-4567-86C3-77DF0A2E2269}" type="slidenum">
              <a:rPr lang="en-US" smtClean="0"/>
              <a:pPr/>
              <a:t>23</a:t>
            </a:fld>
            <a:endParaRPr lang="en-US"/>
          </a:p>
        </p:txBody>
      </p:sp>
    </p:spTree>
    <p:extLst>
      <p:ext uri="{BB962C8B-B14F-4D97-AF65-F5344CB8AC3E}">
        <p14:creationId xmlns:p14="http://schemas.microsoft.com/office/powerpoint/2010/main" val="808258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679588-CCB7-4567-86C3-77DF0A2E2269}" type="slidenum">
              <a:rPr lang="en-US" smtClean="0"/>
              <a:pPr/>
              <a:t>24</a:t>
            </a:fld>
            <a:endParaRPr lang="en-US"/>
          </a:p>
        </p:txBody>
      </p:sp>
    </p:spTree>
    <p:extLst>
      <p:ext uri="{BB962C8B-B14F-4D97-AF65-F5344CB8AC3E}">
        <p14:creationId xmlns:p14="http://schemas.microsoft.com/office/powerpoint/2010/main" val="148356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679588-CCB7-4567-86C3-77DF0A2E2269}" type="slidenum">
              <a:rPr lang="en-US" smtClean="0"/>
              <a:pPr/>
              <a:t>25</a:t>
            </a:fld>
            <a:endParaRPr lang="en-US"/>
          </a:p>
        </p:txBody>
      </p:sp>
    </p:spTree>
    <p:extLst>
      <p:ext uri="{BB962C8B-B14F-4D97-AF65-F5344CB8AC3E}">
        <p14:creationId xmlns:p14="http://schemas.microsoft.com/office/powerpoint/2010/main" val="3344303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679588-CCB7-4567-86C3-77DF0A2E2269}" type="slidenum">
              <a:rPr lang="en-US" smtClean="0"/>
              <a:pPr/>
              <a:t>26</a:t>
            </a:fld>
            <a:endParaRPr lang="en-US"/>
          </a:p>
        </p:txBody>
      </p:sp>
    </p:spTree>
    <p:extLst>
      <p:ext uri="{BB962C8B-B14F-4D97-AF65-F5344CB8AC3E}">
        <p14:creationId xmlns:p14="http://schemas.microsoft.com/office/powerpoint/2010/main" val="3662498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679588-CCB7-4567-86C3-77DF0A2E2269}" type="slidenum">
              <a:rPr lang="en-US" smtClean="0"/>
              <a:pPr/>
              <a:t>27</a:t>
            </a:fld>
            <a:endParaRPr lang="en-US"/>
          </a:p>
        </p:txBody>
      </p:sp>
    </p:spTree>
    <p:extLst>
      <p:ext uri="{BB962C8B-B14F-4D97-AF65-F5344CB8AC3E}">
        <p14:creationId xmlns:p14="http://schemas.microsoft.com/office/powerpoint/2010/main" val="322378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679588-CCB7-4567-86C3-77DF0A2E2269}" type="slidenum">
              <a:rPr lang="en-US" smtClean="0"/>
              <a:pPr/>
              <a:t>10</a:t>
            </a:fld>
            <a:endParaRPr lang="en-US"/>
          </a:p>
        </p:txBody>
      </p:sp>
    </p:spTree>
    <p:extLst>
      <p:ext uri="{BB962C8B-B14F-4D97-AF65-F5344CB8AC3E}">
        <p14:creationId xmlns:p14="http://schemas.microsoft.com/office/powerpoint/2010/main" val="1268464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679588-CCB7-4567-86C3-77DF0A2E2269}" type="slidenum">
              <a:rPr lang="en-US" smtClean="0"/>
              <a:pPr/>
              <a:t>28</a:t>
            </a:fld>
            <a:endParaRPr lang="en-US"/>
          </a:p>
        </p:txBody>
      </p:sp>
    </p:spTree>
    <p:extLst>
      <p:ext uri="{BB962C8B-B14F-4D97-AF65-F5344CB8AC3E}">
        <p14:creationId xmlns:p14="http://schemas.microsoft.com/office/powerpoint/2010/main" val="1605722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679588-CCB7-4567-86C3-77DF0A2E2269}" type="slidenum">
              <a:rPr lang="en-US" smtClean="0"/>
              <a:pPr/>
              <a:t>29</a:t>
            </a:fld>
            <a:endParaRPr lang="en-US"/>
          </a:p>
        </p:txBody>
      </p:sp>
    </p:spTree>
    <p:extLst>
      <p:ext uri="{BB962C8B-B14F-4D97-AF65-F5344CB8AC3E}">
        <p14:creationId xmlns:p14="http://schemas.microsoft.com/office/powerpoint/2010/main" val="1387316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398DC6F-EB4D-4C90-8CE7-2FF23EA0CEC4}"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629246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mn-lt"/>
            </a:endParaRPr>
          </a:p>
        </p:txBody>
      </p:sp>
      <p:sp>
        <p:nvSpPr>
          <p:cNvPr id="4" name="Slide Number Placeholder 3"/>
          <p:cNvSpPr>
            <a:spLocks noGrp="1"/>
          </p:cNvSpPr>
          <p:nvPr>
            <p:ph type="sldNum" sz="quarter" idx="10"/>
          </p:nvPr>
        </p:nvSpPr>
        <p:spPr/>
        <p:txBody>
          <a:bodyPr/>
          <a:lstStyle/>
          <a:p>
            <a:fld id="{66679588-CCB7-4567-86C3-77DF0A2E2269}"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837054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679588-CCB7-4567-86C3-77DF0A2E2269}"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62484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679588-CCB7-4567-86C3-77DF0A2E2269}" type="slidenum">
              <a:rPr lang="en-US" smtClean="0"/>
              <a:pPr/>
              <a:t>11</a:t>
            </a:fld>
            <a:endParaRPr lang="en-US"/>
          </a:p>
        </p:txBody>
      </p:sp>
    </p:spTree>
    <p:extLst>
      <p:ext uri="{BB962C8B-B14F-4D97-AF65-F5344CB8AC3E}">
        <p14:creationId xmlns:p14="http://schemas.microsoft.com/office/powerpoint/2010/main" val="2672784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679588-CCB7-4567-86C3-77DF0A2E2269}" type="slidenum">
              <a:rPr lang="en-US" smtClean="0"/>
              <a:pPr/>
              <a:t>12</a:t>
            </a:fld>
            <a:endParaRPr lang="en-US"/>
          </a:p>
        </p:txBody>
      </p:sp>
    </p:spTree>
    <p:extLst>
      <p:ext uri="{BB962C8B-B14F-4D97-AF65-F5344CB8AC3E}">
        <p14:creationId xmlns:p14="http://schemas.microsoft.com/office/powerpoint/2010/main" val="3271574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679588-CCB7-4567-86C3-77DF0A2E2269}" type="slidenum">
              <a:rPr lang="en-US" smtClean="0"/>
              <a:pPr/>
              <a:t>13</a:t>
            </a:fld>
            <a:endParaRPr lang="en-US"/>
          </a:p>
        </p:txBody>
      </p:sp>
    </p:spTree>
    <p:extLst>
      <p:ext uri="{BB962C8B-B14F-4D97-AF65-F5344CB8AC3E}">
        <p14:creationId xmlns:p14="http://schemas.microsoft.com/office/powerpoint/2010/main" val="179639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679588-CCB7-4567-86C3-77DF0A2E2269}" type="slidenum">
              <a:rPr lang="en-US" smtClean="0"/>
              <a:pPr/>
              <a:t>14</a:t>
            </a:fld>
            <a:endParaRPr lang="en-US"/>
          </a:p>
        </p:txBody>
      </p:sp>
    </p:spTree>
    <p:extLst>
      <p:ext uri="{BB962C8B-B14F-4D97-AF65-F5344CB8AC3E}">
        <p14:creationId xmlns:p14="http://schemas.microsoft.com/office/powerpoint/2010/main" val="3285041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679588-CCB7-4567-86C3-77DF0A2E2269}" type="slidenum">
              <a:rPr lang="en-US" smtClean="0"/>
              <a:pPr/>
              <a:t>15</a:t>
            </a:fld>
            <a:endParaRPr lang="en-US"/>
          </a:p>
        </p:txBody>
      </p:sp>
    </p:spTree>
    <p:extLst>
      <p:ext uri="{BB962C8B-B14F-4D97-AF65-F5344CB8AC3E}">
        <p14:creationId xmlns:p14="http://schemas.microsoft.com/office/powerpoint/2010/main" val="636731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679588-CCB7-4567-86C3-77DF0A2E2269}" type="slidenum">
              <a:rPr lang="en-US" smtClean="0"/>
              <a:pPr/>
              <a:t>16</a:t>
            </a:fld>
            <a:endParaRPr lang="en-US"/>
          </a:p>
        </p:txBody>
      </p:sp>
    </p:spTree>
    <p:extLst>
      <p:ext uri="{BB962C8B-B14F-4D97-AF65-F5344CB8AC3E}">
        <p14:creationId xmlns:p14="http://schemas.microsoft.com/office/powerpoint/2010/main" val="129554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679588-CCB7-4567-86C3-77DF0A2E2269}" type="slidenum">
              <a:rPr lang="en-US" smtClean="0"/>
              <a:pPr/>
              <a:t>17</a:t>
            </a:fld>
            <a:endParaRPr lang="en-US"/>
          </a:p>
        </p:txBody>
      </p:sp>
    </p:spTree>
    <p:extLst>
      <p:ext uri="{BB962C8B-B14F-4D97-AF65-F5344CB8AC3E}">
        <p14:creationId xmlns:p14="http://schemas.microsoft.com/office/powerpoint/2010/main" val="2519619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85800" y="2130425"/>
            <a:ext cx="7772400" cy="1470025"/>
          </a:xfrm>
        </p:spPr>
        <p:txBody>
          <a:bodyPr/>
          <a:lstStyle>
            <a:lvl1pPr>
              <a:defRPr sz="3500">
                <a:latin typeface="Calibri" pitchFamily="34" charset="0"/>
                <a:cs typeface="Calibri" pitchFamily="34" charset="0"/>
              </a:defRPr>
            </a:lvl1pPr>
          </a:lstStyle>
          <a:p>
            <a:pPr lvl="0"/>
            <a:r>
              <a:rPr lang="en-US" noProof="0" dirty="0" smtClean="0"/>
              <a:t>Click to edit Master title style</a:t>
            </a:r>
          </a:p>
        </p:txBody>
      </p:sp>
      <p:sp>
        <p:nvSpPr>
          <p:cNvPr id="65539"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Calibri" pitchFamily="34" charset="0"/>
                <a:cs typeface="Calibri" pitchFamily="34" charset="0"/>
              </a:defRPr>
            </a:lvl1pPr>
          </a:lstStyle>
          <a:p>
            <a:pPr lvl="0"/>
            <a:r>
              <a:rPr lang="en-US" noProof="0" dirty="0" smtClean="0"/>
              <a:t>Click to edit Master subtitle style</a:t>
            </a:r>
          </a:p>
        </p:txBody>
      </p:sp>
      <p:sp>
        <p:nvSpPr>
          <p:cNvPr id="65540" name="Rectangle 4"/>
          <p:cNvSpPr>
            <a:spLocks noGrp="1" noChangeArrowheads="1"/>
          </p:cNvSpPr>
          <p:nvPr>
            <p:ph type="dt" sz="half" idx="2"/>
          </p:nvPr>
        </p:nvSpPr>
        <p:spPr/>
        <p:txBody>
          <a:bodyPr/>
          <a:lstStyle>
            <a:lvl1pPr>
              <a:defRPr>
                <a:latin typeface="Calibri" pitchFamily="34" charset="0"/>
                <a:cs typeface="Calibri" pitchFamily="34" charset="0"/>
              </a:defRPr>
            </a:lvl1pPr>
          </a:lstStyle>
          <a:p>
            <a:endParaRPr lang="en-US" dirty="0"/>
          </a:p>
        </p:txBody>
      </p:sp>
      <p:sp>
        <p:nvSpPr>
          <p:cNvPr id="65541" name="Rectangle 5"/>
          <p:cNvSpPr>
            <a:spLocks noGrp="1" noChangeArrowheads="1"/>
          </p:cNvSpPr>
          <p:nvPr>
            <p:ph type="ftr" sz="quarter" idx="3"/>
          </p:nvPr>
        </p:nvSpPr>
        <p:spPr/>
        <p:txBody>
          <a:bodyPr/>
          <a:lstStyle>
            <a:lvl1pPr>
              <a:defRPr>
                <a:latin typeface="Calibri" pitchFamily="34" charset="0"/>
                <a:cs typeface="Calibri" pitchFamily="34" charset="0"/>
              </a:defRPr>
            </a:lvl1pPr>
          </a:lstStyle>
          <a:p>
            <a:endParaRPr lang="en-US" dirty="0"/>
          </a:p>
        </p:txBody>
      </p:sp>
      <p:sp>
        <p:nvSpPr>
          <p:cNvPr id="65542" name="Rectangle 6"/>
          <p:cNvSpPr>
            <a:spLocks noGrp="1" noChangeArrowheads="1"/>
          </p:cNvSpPr>
          <p:nvPr>
            <p:ph type="sldNum" sz="quarter" idx="4"/>
          </p:nvPr>
        </p:nvSpPr>
        <p:spPr/>
        <p:txBody>
          <a:bodyPr/>
          <a:lstStyle>
            <a:lvl1pPr>
              <a:defRPr/>
            </a:lvl1pPr>
          </a:lstStyle>
          <a:p>
            <a:fld id="{6FE4C524-1224-4A94-AB1C-FD5F631B3A0D}" type="slidenum">
              <a:rPr lang="en-US"/>
              <a:pPr/>
              <a:t>‹#›</a:t>
            </a:fld>
            <a:endParaRPr lang="en-US" dirty="0"/>
          </a:p>
        </p:txBody>
      </p:sp>
      <p:grpSp>
        <p:nvGrpSpPr>
          <p:cNvPr id="65553" name="Group 17"/>
          <p:cNvGrpSpPr>
            <a:grpSpLocks/>
          </p:cNvGrpSpPr>
          <p:nvPr userDrawn="1"/>
        </p:nvGrpSpPr>
        <p:grpSpPr bwMode="auto">
          <a:xfrm>
            <a:off x="738188" y="5268926"/>
            <a:ext cx="7848600" cy="55563"/>
            <a:chOff x="429" y="952"/>
            <a:chExt cx="4944" cy="35"/>
          </a:xfrm>
        </p:grpSpPr>
        <p:sp>
          <p:nvSpPr>
            <p:cNvPr id="65554" name="Line 18"/>
            <p:cNvSpPr>
              <a:spLocks noChangeShapeType="1"/>
            </p:cNvSpPr>
            <p:nvPr userDrawn="1"/>
          </p:nvSpPr>
          <p:spPr bwMode="auto">
            <a:xfrm>
              <a:off x="432" y="952"/>
              <a:ext cx="4941" cy="0"/>
            </a:xfrm>
            <a:prstGeom prst="line">
              <a:avLst/>
            </a:prstGeom>
            <a:noFill/>
            <a:ln w="38100">
              <a:solidFill>
                <a:srgbClr val="000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555" name="Line 19"/>
            <p:cNvSpPr>
              <a:spLocks noChangeShapeType="1"/>
            </p:cNvSpPr>
            <p:nvPr userDrawn="1"/>
          </p:nvSpPr>
          <p:spPr bwMode="auto">
            <a:xfrm>
              <a:off x="429" y="987"/>
              <a:ext cx="4944" cy="0"/>
            </a:xfrm>
            <a:prstGeom prst="line">
              <a:avLst/>
            </a:prstGeom>
            <a:noFill/>
            <a:ln w="38100">
              <a:solidFill>
                <a:srgbClr val="F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pic>
        <p:nvPicPr>
          <p:cNvPr id="2" name="Picture 1" descr="Texas Department of Family and Protective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502" y="533400"/>
            <a:ext cx="4191000" cy="155416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6096000" cy="960438"/>
          </a:xfrm>
        </p:spPr>
        <p:txBody>
          <a:bodyPr/>
          <a:lstStyle>
            <a:lvl1pPr>
              <a:defRPr sz="2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476CA1-7E89-4140-86D4-2D4B40D2D7BC}" type="slidenum">
              <a:rPr lang="en-US"/>
              <a:pPr/>
              <a:t>‹#›</a:t>
            </a:fld>
            <a:endParaRPr lang="en-US"/>
          </a:p>
        </p:txBody>
      </p:sp>
    </p:spTree>
    <p:extLst>
      <p:ext uri="{BB962C8B-B14F-4D97-AF65-F5344CB8AC3E}">
        <p14:creationId xmlns:p14="http://schemas.microsoft.com/office/powerpoint/2010/main" val="7060171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8EDAA4-2C66-47E3-830A-6038E89C8289}" type="slidenum">
              <a:rPr lang="en-US"/>
              <a:pPr/>
              <a:t>‹#›</a:t>
            </a:fld>
            <a:endParaRPr lang="en-US"/>
          </a:p>
        </p:txBody>
      </p:sp>
    </p:spTree>
    <p:extLst>
      <p:ext uri="{BB962C8B-B14F-4D97-AF65-F5344CB8AC3E}">
        <p14:creationId xmlns:p14="http://schemas.microsoft.com/office/powerpoint/2010/main" val="21462679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85800" y="2130425"/>
            <a:ext cx="7772400" cy="1470025"/>
          </a:xfrm>
        </p:spPr>
        <p:txBody>
          <a:bodyPr/>
          <a:lstStyle>
            <a:lvl1pPr>
              <a:defRPr sz="3500">
                <a:latin typeface="Calibri" pitchFamily="34" charset="0"/>
                <a:cs typeface="Calibri" pitchFamily="34" charset="0"/>
              </a:defRPr>
            </a:lvl1pPr>
          </a:lstStyle>
          <a:p>
            <a:pPr lvl="0"/>
            <a:r>
              <a:rPr lang="en-US" noProof="0" dirty="0" smtClean="0"/>
              <a:t>Click to edit Master title style</a:t>
            </a:r>
          </a:p>
        </p:txBody>
      </p:sp>
      <p:sp>
        <p:nvSpPr>
          <p:cNvPr id="65539"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Calibri" pitchFamily="34" charset="0"/>
                <a:cs typeface="Calibri" pitchFamily="34" charset="0"/>
              </a:defRPr>
            </a:lvl1pPr>
          </a:lstStyle>
          <a:p>
            <a:pPr lvl="0"/>
            <a:r>
              <a:rPr lang="en-US" noProof="0" dirty="0" smtClean="0"/>
              <a:t>Click to edit Master subtitle style</a:t>
            </a:r>
          </a:p>
        </p:txBody>
      </p:sp>
      <p:sp>
        <p:nvSpPr>
          <p:cNvPr id="65540" name="Rectangle 4"/>
          <p:cNvSpPr>
            <a:spLocks noGrp="1" noChangeArrowheads="1"/>
          </p:cNvSpPr>
          <p:nvPr>
            <p:ph type="dt" sz="half" idx="2"/>
          </p:nvPr>
        </p:nvSpPr>
        <p:spPr/>
        <p:txBody>
          <a:bodyPr/>
          <a:lstStyle>
            <a:lvl1pPr>
              <a:defRPr>
                <a:latin typeface="Calibri" pitchFamily="34" charset="0"/>
                <a:cs typeface="Calibri" pitchFamily="34" charset="0"/>
              </a:defRPr>
            </a:lvl1pPr>
          </a:lstStyle>
          <a:p>
            <a:endParaRPr lang="en-US" dirty="0">
              <a:solidFill>
                <a:srgbClr val="000000"/>
              </a:solidFill>
            </a:endParaRPr>
          </a:p>
        </p:txBody>
      </p:sp>
      <p:sp>
        <p:nvSpPr>
          <p:cNvPr id="65541" name="Rectangle 5"/>
          <p:cNvSpPr>
            <a:spLocks noGrp="1" noChangeArrowheads="1"/>
          </p:cNvSpPr>
          <p:nvPr>
            <p:ph type="ftr" sz="quarter" idx="3"/>
          </p:nvPr>
        </p:nvSpPr>
        <p:spPr/>
        <p:txBody>
          <a:bodyPr/>
          <a:lstStyle>
            <a:lvl1pPr>
              <a:defRPr>
                <a:latin typeface="Calibri" pitchFamily="34" charset="0"/>
                <a:cs typeface="Calibri" pitchFamily="34" charset="0"/>
              </a:defRPr>
            </a:lvl1pPr>
          </a:lstStyle>
          <a:p>
            <a:endParaRPr lang="en-US" dirty="0">
              <a:solidFill>
                <a:srgbClr val="000000"/>
              </a:solidFill>
            </a:endParaRPr>
          </a:p>
        </p:txBody>
      </p:sp>
      <p:sp>
        <p:nvSpPr>
          <p:cNvPr id="65542" name="Rectangle 6"/>
          <p:cNvSpPr>
            <a:spLocks noGrp="1" noChangeArrowheads="1"/>
          </p:cNvSpPr>
          <p:nvPr>
            <p:ph type="sldNum" sz="quarter" idx="4"/>
          </p:nvPr>
        </p:nvSpPr>
        <p:spPr/>
        <p:txBody>
          <a:bodyPr/>
          <a:lstStyle>
            <a:lvl1pPr>
              <a:defRPr/>
            </a:lvl1pPr>
          </a:lstStyle>
          <a:p>
            <a:fld id="{6FE4C524-1224-4A94-AB1C-FD5F631B3A0D}" type="slidenum">
              <a:rPr lang="en-US">
                <a:solidFill>
                  <a:srgbClr val="000000"/>
                </a:solidFill>
              </a:rPr>
              <a:pPr/>
              <a:t>‹#›</a:t>
            </a:fld>
            <a:endParaRPr lang="en-US" dirty="0">
              <a:solidFill>
                <a:srgbClr val="000000"/>
              </a:solidFill>
            </a:endParaRPr>
          </a:p>
        </p:txBody>
      </p:sp>
      <p:grpSp>
        <p:nvGrpSpPr>
          <p:cNvPr id="65553" name="Group 17"/>
          <p:cNvGrpSpPr>
            <a:grpSpLocks/>
          </p:cNvGrpSpPr>
          <p:nvPr userDrawn="1"/>
        </p:nvGrpSpPr>
        <p:grpSpPr bwMode="auto">
          <a:xfrm>
            <a:off x="738188" y="5268926"/>
            <a:ext cx="7848600" cy="55563"/>
            <a:chOff x="429" y="952"/>
            <a:chExt cx="4944" cy="35"/>
          </a:xfrm>
        </p:grpSpPr>
        <p:sp>
          <p:nvSpPr>
            <p:cNvPr id="65554" name="Line 18"/>
            <p:cNvSpPr>
              <a:spLocks noChangeShapeType="1"/>
            </p:cNvSpPr>
            <p:nvPr userDrawn="1"/>
          </p:nvSpPr>
          <p:spPr bwMode="auto">
            <a:xfrm>
              <a:off x="432" y="952"/>
              <a:ext cx="4941" cy="0"/>
            </a:xfrm>
            <a:prstGeom prst="line">
              <a:avLst/>
            </a:prstGeom>
            <a:noFill/>
            <a:ln w="38100">
              <a:solidFill>
                <a:srgbClr val="000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endParaRPr>
            </a:p>
          </p:txBody>
        </p:sp>
        <p:sp>
          <p:nvSpPr>
            <p:cNvPr id="65555" name="Line 19"/>
            <p:cNvSpPr>
              <a:spLocks noChangeShapeType="1"/>
            </p:cNvSpPr>
            <p:nvPr userDrawn="1"/>
          </p:nvSpPr>
          <p:spPr bwMode="auto">
            <a:xfrm>
              <a:off x="429" y="987"/>
              <a:ext cx="4944" cy="0"/>
            </a:xfrm>
            <a:prstGeom prst="line">
              <a:avLst/>
            </a:prstGeom>
            <a:noFill/>
            <a:ln w="38100">
              <a:solidFill>
                <a:srgbClr val="F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endParaRPr>
            </a:p>
          </p:txBody>
        </p:sp>
      </p:grpSp>
      <p:pic>
        <p:nvPicPr>
          <p:cNvPr id="2" name="Picture 1" descr="Texas Department of Family and Protective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502" y="533400"/>
            <a:ext cx="4191000" cy="1554163"/>
          </a:xfrm>
          <a:prstGeom prst="rect">
            <a:avLst/>
          </a:prstGeom>
        </p:spPr>
      </p:pic>
    </p:spTree>
    <p:extLst>
      <p:ext uri="{BB962C8B-B14F-4D97-AF65-F5344CB8AC3E}">
        <p14:creationId xmlns:p14="http://schemas.microsoft.com/office/powerpoint/2010/main" val="22349233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172200" cy="868362"/>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381000" y="1341437"/>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020C72-5B05-4446-B2D9-0A8BE9D707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22350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63714F-06A4-4F6E-AFE8-8784C31FEF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11907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9C21A6-0088-4395-92BB-DDD386B666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40222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AA559A1-5156-4E09-9C56-0F6B754588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8525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66026" y="228600"/>
            <a:ext cx="6781800" cy="960438"/>
          </a:xfrm>
        </p:spPr>
        <p:txBody>
          <a:bodyPr/>
          <a:lstStyle>
            <a:lvl1pPr>
              <a:defRPr sz="32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ECEB07B-AAE5-4835-8DA6-A98CE31C6E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034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C4E0E95-BAC9-4914-A03C-DBE64D6892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62628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95400"/>
            <a:ext cx="5111750" cy="4830763"/>
          </a:xfrm>
        </p:spPr>
        <p:txBody>
          <a:bodyPr/>
          <a:lstStyle>
            <a:lvl1pPr>
              <a:defRPr sz="2800"/>
            </a:lvl1pPr>
            <a:lvl2pPr>
              <a:defRPr sz="24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90800"/>
            <a:ext cx="3008313" cy="3535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D35679-2FB8-4131-AD0F-1B10585D7F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28597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172200" cy="868362"/>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381000" y="1341437"/>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020C72-5B05-4446-B2D9-0A8BE9D707D8}" type="slidenum">
              <a:rPr lang="en-US"/>
              <a:pPr/>
              <a:t>‹#›</a:t>
            </a:fld>
            <a:endParaRPr lang="en-US"/>
          </a:p>
        </p:txBody>
      </p:sp>
    </p:spTree>
    <p:extLst>
      <p:ext uri="{BB962C8B-B14F-4D97-AF65-F5344CB8AC3E}">
        <p14:creationId xmlns:p14="http://schemas.microsoft.com/office/powerpoint/2010/main" val="8182229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F31D8A5-EB18-45F8-B033-1BDDAAB1F1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773264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6096000" cy="960438"/>
          </a:xfrm>
        </p:spPr>
        <p:txBody>
          <a:bodyPr/>
          <a:lstStyle>
            <a:lvl1pPr>
              <a:defRPr sz="2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476CA1-7E89-4140-86D4-2D4B40D2D7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66356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8EDAA4-2C66-47E3-830A-6038E89C82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748295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85800" y="2130425"/>
            <a:ext cx="7772400" cy="1470025"/>
          </a:xfrm>
        </p:spPr>
        <p:txBody>
          <a:bodyPr/>
          <a:lstStyle>
            <a:lvl1pPr>
              <a:defRPr sz="3500">
                <a:latin typeface="Calibri" pitchFamily="34" charset="0"/>
                <a:cs typeface="Calibri" pitchFamily="34" charset="0"/>
              </a:defRPr>
            </a:lvl1pPr>
          </a:lstStyle>
          <a:p>
            <a:pPr lvl="0"/>
            <a:r>
              <a:rPr lang="en-US" noProof="0" dirty="0" smtClean="0"/>
              <a:t>Click to edit Master title style</a:t>
            </a:r>
          </a:p>
        </p:txBody>
      </p:sp>
      <p:sp>
        <p:nvSpPr>
          <p:cNvPr id="65539"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Calibri" pitchFamily="34" charset="0"/>
                <a:cs typeface="Calibri" pitchFamily="34" charset="0"/>
              </a:defRPr>
            </a:lvl1pPr>
          </a:lstStyle>
          <a:p>
            <a:pPr lvl="0"/>
            <a:r>
              <a:rPr lang="en-US" noProof="0" dirty="0" smtClean="0"/>
              <a:t>Click to edit Master subtitle style</a:t>
            </a:r>
          </a:p>
        </p:txBody>
      </p:sp>
      <p:sp>
        <p:nvSpPr>
          <p:cNvPr id="65540" name="Rectangle 4"/>
          <p:cNvSpPr>
            <a:spLocks noGrp="1" noChangeArrowheads="1"/>
          </p:cNvSpPr>
          <p:nvPr>
            <p:ph type="dt" sz="half" idx="2"/>
          </p:nvPr>
        </p:nvSpPr>
        <p:spPr/>
        <p:txBody>
          <a:bodyPr/>
          <a:lstStyle>
            <a:lvl1pPr>
              <a:defRPr>
                <a:latin typeface="Calibri" pitchFamily="34" charset="0"/>
                <a:cs typeface="Calibri" pitchFamily="34" charset="0"/>
              </a:defRPr>
            </a:lvl1pPr>
          </a:lstStyle>
          <a:p>
            <a:endParaRPr lang="en-US" dirty="0">
              <a:solidFill>
                <a:srgbClr val="000000"/>
              </a:solidFill>
            </a:endParaRPr>
          </a:p>
        </p:txBody>
      </p:sp>
      <p:sp>
        <p:nvSpPr>
          <p:cNvPr id="65541" name="Rectangle 5"/>
          <p:cNvSpPr>
            <a:spLocks noGrp="1" noChangeArrowheads="1"/>
          </p:cNvSpPr>
          <p:nvPr>
            <p:ph type="ftr" sz="quarter" idx="3"/>
          </p:nvPr>
        </p:nvSpPr>
        <p:spPr/>
        <p:txBody>
          <a:bodyPr/>
          <a:lstStyle>
            <a:lvl1pPr>
              <a:defRPr>
                <a:latin typeface="Calibri" pitchFamily="34" charset="0"/>
                <a:cs typeface="Calibri" pitchFamily="34" charset="0"/>
              </a:defRPr>
            </a:lvl1pPr>
          </a:lstStyle>
          <a:p>
            <a:endParaRPr lang="en-US" dirty="0">
              <a:solidFill>
                <a:srgbClr val="000000"/>
              </a:solidFill>
            </a:endParaRPr>
          </a:p>
        </p:txBody>
      </p:sp>
      <p:sp>
        <p:nvSpPr>
          <p:cNvPr id="65542" name="Rectangle 6"/>
          <p:cNvSpPr>
            <a:spLocks noGrp="1" noChangeArrowheads="1"/>
          </p:cNvSpPr>
          <p:nvPr>
            <p:ph type="sldNum" sz="quarter" idx="4"/>
          </p:nvPr>
        </p:nvSpPr>
        <p:spPr/>
        <p:txBody>
          <a:bodyPr/>
          <a:lstStyle>
            <a:lvl1pPr>
              <a:defRPr/>
            </a:lvl1pPr>
          </a:lstStyle>
          <a:p>
            <a:fld id="{6FE4C524-1224-4A94-AB1C-FD5F631B3A0D}" type="slidenum">
              <a:rPr lang="en-US">
                <a:solidFill>
                  <a:srgbClr val="000000"/>
                </a:solidFill>
              </a:rPr>
              <a:pPr/>
              <a:t>‹#›</a:t>
            </a:fld>
            <a:endParaRPr lang="en-US" dirty="0">
              <a:solidFill>
                <a:srgbClr val="000000"/>
              </a:solidFill>
            </a:endParaRPr>
          </a:p>
        </p:txBody>
      </p:sp>
      <p:grpSp>
        <p:nvGrpSpPr>
          <p:cNvPr id="65553" name="Group 17"/>
          <p:cNvGrpSpPr>
            <a:grpSpLocks/>
          </p:cNvGrpSpPr>
          <p:nvPr userDrawn="1"/>
        </p:nvGrpSpPr>
        <p:grpSpPr bwMode="auto">
          <a:xfrm>
            <a:off x="738188" y="5268926"/>
            <a:ext cx="7848600" cy="55563"/>
            <a:chOff x="429" y="952"/>
            <a:chExt cx="4944" cy="35"/>
          </a:xfrm>
        </p:grpSpPr>
        <p:sp>
          <p:nvSpPr>
            <p:cNvPr id="65554" name="Line 18"/>
            <p:cNvSpPr>
              <a:spLocks noChangeShapeType="1"/>
            </p:cNvSpPr>
            <p:nvPr userDrawn="1"/>
          </p:nvSpPr>
          <p:spPr bwMode="auto">
            <a:xfrm>
              <a:off x="432" y="952"/>
              <a:ext cx="4941" cy="0"/>
            </a:xfrm>
            <a:prstGeom prst="line">
              <a:avLst/>
            </a:prstGeom>
            <a:noFill/>
            <a:ln w="38100">
              <a:solidFill>
                <a:srgbClr val="000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endParaRPr>
            </a:p>
          </p:txBody>
        </p:sp>
        <p:sp>
          <p:nvSpPr>
            <p:cNvPr id="65555" name="Line 19"/>
            <p:cNvSpPr>
              <a:spLocks noChangeShapeType="1"/>
            </p:cNvSpPr>
            <p:nvPr userDrawn="1"/>
          </p:nvSpPr>
          <p:spPr bwMode="auto">
            <a:xfrm>
              <a:off x="429" y="987"/>
              <a:ext cx="4944" cy="0"/>
            </a:xfrm>
            <a:prstGeom prst="line">
              <a:avLst/>
            </a:prstGeom>
            <a:noFill/>
            <a:ln w="38100">
              <a:solidFill>
                <a:srgbClr val="F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endParaRPr>
            </a:p>
          </p:txBody>
        </p:sp>
      </p:grpSp>
      <p:pic>
        <p:nvPicPr>
          <p:cNvPr id="2" name="Picture 1" descr="Texas Department of Family and Protective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502" y="533400"/>
            <a:ext cx="4191000" cy="1554163"/>
          </a:xfrm>
          <a:prstGeom prst="rect">
            <a:avLst/>
          </a:prstGeom>
        </p:spPr>
      </p:pic>
    </p:spTree>
    <p:extLst>
      <p:ext uri="{BB962C8B-B14F-4D97-AF65-F5344CB8AC3E}">
        <p14:creationId xmlns:p14="http://schemas.microsoft.com/office/powerpoint/2010/main" val="142124595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172200" cy="868362"/>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381000" y="1341437"/>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020C72-5B05-4446-B2D9-0A8BE9D707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77051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63714F-06A4-4F6E-AFE8-8784C31FEF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220512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9C21A6-0088-4395-92BB-DDD386B666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660570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AA559A1-5156-4E09-9C56-0F6B754588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38277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66026" y="228600"/>
            <a:ext cx="6781800" cy="960438"/>
          </a:xfrm>
        </p:spPr>
        <p:txBody>
          <a:bodyPr/>
          <a:lstStyle>
            <a:lvl1pPr>
              <a:defRPr sz="32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ECEB07B-AAE5-4835-8DA6-A98CE31C6E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2379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C4E0E95-BAC9-4914-A03C-DBE64D6892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09849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63714F-06A4-4F6E-AFE8-8784C31FEF17}" type="slidenum">
              <a:rPr lang="en-US"/>
              <a:pPr/>
              <a:t>‹#›</a:t>
            </a:fld>
            <a:endParaRPr lang="en-US"/>
          </a:p>
        </p:txBody>
      </p:sp>
    </p:spTree>
    <p:extLst>
      <p:ext uri="{BB962C8B-B14F-4D97-AF65-F5344CB8AC3E}">
        <p14:creationId xmlns:p14="http://schemas.microsoft.com/office/powerpoint/2010/main" val="98479401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95400"/>
            <a:ext cx="5111750" cy="4830763"/>
          </a:xfrm>
        </p:spPr>
        <p:txBody>
          <a:bodyPr/>
          <a:lstStyle>
            <a:lvl1pPr>
              <a:defRPr sz="2800"/>
            </a:lvl1pPr>
            <a:lvl2pPr>
              <a:defRPr sz="24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90800"/>
            <a:ext cx="3008313" cy="3535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D35679-2FB8-4131-AD0F-1B10585D7F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134739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F31D8A5-EB18-45F8-B033-1BDDAAB1F1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129437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6096000" cy="960438"/>
          </a:xfrm>
        </p:spPr>
        <p:txBody>
          <a:bodyPr/>
          <a:lstStyle>
            <a:lvl1pPr>
              <a:defRPr sz="2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476CA1-7E89-4140-86D4-2D4B40D2D7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493859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8EDAA4-2C66-47E3-830A-6038E89C82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140146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85800" y="2130425"/>
            <a:ext cx="7772400" cy="1470025"/>
          </a:xfrm>
        </p:spPr>
        <p:txBody>
          <a:bodyPr/>
          <a:lstStyle>
            <a:lvl1pPr>
              <a:defRPr sz="3500">
                <a:latin typeface="Calibri" pitchFamily="34" charset="0"/>
                <a:cs typeface="Calibri" pitchFamily="34" charset="0"/>
              </a:defRPr>
            </a:lvl1pPr>
          </a:lstStyle>
          <a:p>
            <a:pPr lvl="0"/>
            <a:r>
              <a:rPr lang="en-US" noProof="0" dirty="0" smtClean="0"/>
              <a:t>Click to edit Master title style</a:t>
            </a:r>
          </a:p>
        </p:txBody>
      </p:sp>
      <p:sp>
        <p:nvSpPr>
          <p:cNvPr id="65539"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Calibri" pitchFamily="34" charset="0"/>
                <a:cs typeface="Calibri" pitchFamily="34" charset="0"/>
              </a:defRPr>
            </a:lvl1pPr>
          </a:lstStyle>
          <a:p>
            <a:pPr lvl="0"/>
            <a:r>
              <a:rPr lang="en-US" noProof="0" dirty="0" smtClean="0"/>
              <a:t>Click to edit Master subtitle style</a:t>
            </a:r>
          </a:p>
        </p:txBody>
      </p:sp>
      <p:sp>
        <p:nvSpPr>
          <p:cNvPr id="65540" name="Rectangle 4"/>
          <p:cNvSpPr>
            <a:spLocks noGrp="1" noChangeArrowheads="1"/>
          </p:cNvSpPr>
          <p:nvPr>
            <p:ph type="dt" sz="half" idx="2"/>
          </p:nvPr>
        </p:nvSpPr>
        <p:spPr/>
        <p:txBody>
          <a:bodyPr/>
          <a:lstStyle>
            <a:lvl1pPr>
              <a:defRPr>
                <a:latin typeface="Calibri" pitchFamily="34" charset="0"/>
                <a:cs typeface="Calibri" pitchFamily="34" charset="0"/>
              </a:defRPr>
            </a:lvl1pPr>
          </a:lstStyle>
          <a:p>
            <a:endParaRPr lang="en-US" dirty="0">
              <a:solidFill>
                <a:srgbClr val="000000"/>
              </a:solidFill>
            </a:endParaRPr>
          </a:p>
        </p:txBody>
      </p:sp>
      <p:sp>
        <p:nvSpPr>
          <p:cNvPr id="65541" name="Rectangle 5"/>
          <p:cNvSpPr>
            <a:spLocks noGrp="1" noChangeArrowheads="1"/>
          </p:cNvSpPr>
          <p:nvPr>
            <p:ph type="ftr" sz="quarter" idx="3"/>
          </p:nvPr>
        </p:nvSpPr>
        <p:spPr/>
        <p:txBody>
          <a:bodyPr/>
          <a:lstStyle>
            <a:lvl1pPr>
              <a:defRPr>
                <a:latin typeface="Calibri" pitchFamily="34" charset="0"/>
                <a:cs typeface="Calibri" pitchFamily="34" charset="0"/>
              </a:defRPr>
            </a:lvl1pPr>
          </a:lstStyle>
          <a:p>
            <a:endParaRPr lang="en-US" dirty="0">
              <a:solidFill>
                <a:srgbClr val="000000"/>
              </a:solidFill>
            </a:endParaRPr>
          </a:p>
        </p:txBody>
      </p:sp>
      <p:sp>
        <p:nvSpPr>
          <p:cNvPr id="65542" name="Rectangle 6"/>
          <p:cNvSpPr>
            <a:spLocks noGrp="1" noChangeArrowheads="1"/>
          </p:cNvSpPr>
          <p:nvPr>
            <p:ph type="sldNum" sz="quarter" idx="4"/>
          </p:nvPr>
        </p:nvSpPr>
        <p:spPr/>
        <p:txBody>
          <a:bodyPr/>
          <a:lstStyle>
            <a:lvl1pPr>
              <a:defRPr/>
            </a:lvl1pPr>
          </a:lstStyle>
          <a:p>
            <a:fld id="{6FE4C524-1224-4A94-AB1C-FD5F631B3A0D}" type="slidenum">
              <a:rPr lang="en-US">
                <a:solidFill>
                  <a:srgbClr val="000000"/>
                </a:solidFill>
              </a:rPr>
              <a:pPr/>
              <a:t>‹#›</a:t>
            </a:fld>
            <a:endParaRPr lang="en-US" dirty="0">
              <a:solidFill>
                <a:srgbClr val="000000"/>
              </a:solidFill>
            </a:endParaRPr>
          </a:p>
        </p:txBody>
      </p:sp>
      <p:grpSp>
        <p:nvGrpSpPr>
          <p:cNvPr id="65553" name="Group 17"/>
          <p:cNvGrpSpPr>
            <a:grpSpLocks/>
          </p:cNvGrpSpPr>
          <p:nvPr userDrawn="1"/>
        </p:nvGrpSpPr>
        <p:grpSpPr bwMode="auto">
          <a:xfrm>
            <a:off x="738188" y="5268926"/>
            <a:ext cx="7848600" cy="55563"/>
            <a:chOff x="429" y="952"/>
            <a:chExt cx="4944" cy="35"/>
          </a:xfrm>
        </p:grpSpPr>
        <p:sp>
          <p:nvSpPr>
            <p:cNvPr id="65554" name="Line 18"/>
            <p:cNvSpPr>
              <a:spLocks noChangeShapeType="1"/>
            </p:cNvSpPr>
            <p:nvPr userDrawn="1"/>
          </p:nvSpPr>
          <p:spPr bwMode="auto">
            <a:xfrm>
              <a:off x="432" y="952"/>
              <a:ext cx="4941" cy="0"/>
            </a:xfrm>
            <a:prstGeom prst="line">
              <a:avLst/>
            </a:prstGeom>
            <a:noFill/>
            <a:ln w="38100">
              <a:solidFill>
                <a:srgbClr val="000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endParaRPr>
            </a:p>
          </p:txBody>
        </p:sp>
        <p:sp>
          <p:nvSpPr>
            <p:cNvPr id="65555" name="Line 19"/>
            <p:cNvSpPr>
              <a:spLocks noChangeShapeType="1"/>
            </p:cNvSpPr>
            <p:nvPr userDrawn="1"/>
          </p:nvSpPr>
          <p:spPr bwMode="auto">
            <a:xfrm>
              <a:off x="429" y="987"/>
              <a:ext cx="4944" cy="0"/>
            </a:xfrm>
            <a:prstGeom prst="line">
              <a:avLst/>
            </a:prstGeom>
            <a:noFill/>
            <a:ln w="38100">
              <a:solidFill>
                <a:srgbClr val="F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endParaRPr>
            </a:p>
          </p:txBody>
        </p:sp>
      </p:grpSp>
      <p:pic>
        <p:nvPicPr>
          <p:cNvPr id="2" name="Picture 1" descr="Texas Department of Family and Protective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502" y="533400"/>
            <a:ext cx="4191000" cy="1554163"/>
          </a:xfrm>
          <a:prstGeom prst="rect">
            <a:avLst/>
          </a:prstGeom>
        </p:spPr>
      </p:pic>
    </p:spTree>
    <p:extLst>
      <p:ext uri="{BB962C8B-B14F-4D97-AF65-F5344CB8AC3E}">
        <p14:creationId xmlns:p14="http://schemas.microsoft.com/office/powerpoint/2010/main" val="96937500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172200" cy="868362"/>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381000" y="1341437"/>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020C72-5B05-4446-B2D9-0A8BE9D707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5966862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63714F-06A4-4F6E-AFE8-8784C31FEF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998606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9C21A6-0088-4395-92BB-DDD386B666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95714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AA559A1-5156-4E09-9C56-0F6B754588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73888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66026" y="228600"/>
            <a:ext cx="6781800" cy="960438"/>
          </a:xfrm>
        </p:spPr>
        <p:txBody>
          <a:bodyPr/>
          <a:lstStyle>
            <a:lvl1pPr>
              <a:defRPr sz="32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ECEB07B-AAE5-4835-8DA6-A98CE31C6E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2877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9C21A6-0088-4395-92BB-DDD386B666D7}" type="slidenum">
              <a:rPr lang="en-US"/>
              <a:pPr/>
              <a:t>‹#›</a:t>
            </a:fld>
            <a:endParaRPr lang="en-US"/>
          </a:p>
        </p:txBody>
      </p:sp>
    </p:spTree>
    <p:extLst>
      <p:ext uri="{BB962C8B-B14F-4D97-AF65-F5344CB8AC3E}">
        <p14:creationId xmlns:p14="http://schemas.microsoft.com/office/powerpoint/2010/main" val="292301050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C4E0E95-BAC9-4914-A03C-DBE64D6892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5958342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95400"/>
            <a:ext cx="5111750" cy="4830763"/>
          </a:xfrm>
        </p:spPr>
        <p:txBody>
          <a:bodyPr/>
          <a:lstStyle>
            <a:lvl1pPr>
              <a:defRPr sz="2800"/>
            </a:lvl1pPr>
            <a:lvl2pPr>
              <a:defRPr sz="24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90800"/>
            <a:ext cx="3008313" cy="3535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D35679-2FB8-4131-AD0F-1B10585D7F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338816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F31D8A5-EB18-45F8-B033-1BDDAAB1F1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7959267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6096000" cy="960438"/>
          </a:xfrm>
        </p:spPr>
        <p:txBody>
          <a:bodyPr/>
          <a:lstStyle>
            <a:lvl1pPr>
              <a:defRPr sz="2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476CA1-7E89-4140-86D4-2D4B40D2D7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868548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8EDAA4-2C66-47E3-830A-6038E89C82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905124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85800" y="2130425"/>
            <a:ext cx="7772400" cy="1470025"/>
          </a:xfrm>
        </p:spPr>
        <p:txBody>
          <a:bodyPr/>
          <a:lstStyle>
            <a:lvl1pPr>
              <a:defRPr sz="3500">
                <a:latin typeface="Calibri" pitchFamily="34" charset="0"/>
                <a:cs typeface="Calibri" pitchFamily="34" charset="0"/>
              </a:defRPr>
            </a:lvl1pPr>
          </a:lstStyle>
          <a:p>
            <a:pPr lvl="0"/>
            <a:r>
              <a:rPr lang="en-US" noProof="0" dirty="0" smtClean="0"/>
              <a:t>Click to edit Master title style</a:t>
            </a:r>
          </a:p>
        </p:txBody>
      </p:sp>
      <p:sp>
        <p:nvSpPr>
          <p:cNvPr id="65539"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Calibri" pitchFamily="34" charset="0"/>
                <a:cs typeface="Calibri" pitchFamily="34" charset="0"/>
              </a:defRPr>
            </a:lvl1pPr>
          </a:lstStyle>
          <a:p>
            <a:pPr lvl="0"/>
            <a:r>
              <a:rPr lang="en-US" noProof="0" dirty="0" smtClean="0"/>
              <a:t>Click to edit Master subtitle style</a:t>
            </a:r>
          </a:p>
        </p:txBody>
      </p:sp>
      <p:sp>
        <p:nvSpPr>
          <p:cNvPr id="65540" name="Rectangle 4"/>
          <p:cNvSpPr>
            <a:spLocks noGrp="1" noChangeArrowheads="1"/>
          </p:cNvSpPr>
          <p:nvPr>
            <p:ph type="dt" sz="half" idx="2"/>
          </p:nvPr>
        </p:nvSpPr>
        <p:spPr/>
        <p:txBody>
          <a:bodyPr/>
          <a:lstStyle>
            <a:lvl1pPr>
              <a:defRPr>
                <a:latin typeface="Calibri" pitchFamily="34" charset="0"/>
                <a:cs typeface="Calibri" pitchFamily="34" charset="0"/>
              </a:defRPr>
            </a:lvl1pPr>
          </a:lstStyle>
          <a:p>
            <a:endParaRPr lang="en-US" dirty="0">
              <a:solidFill>
                <a:srgbClr val="000000"/>
              </a:solidFill>
            </a:endParaRPr>
          </a:p>
        </p:txBody>
      </p:sp>
      <p:sp>
        <p:nvSpPr>
          <p:cNvPr id="65541" name="Rectangle 5"/>
          <p:cNvSpPr>
            <a:spLocks noGrp="1" noChangeArrowheads="1"/>
          </p:cNvSpPr>
          <p:nvPr>
            <p:ph type="ftr" sz="quarter" idx="3"/>
          </p:nvPr>
        </p:nvSpPr>
        <p:spPr/>
        <p:txBody>
          <a:bodyPr/>
          <a:lstStyle>
            <a:lvl1pPr>
              <a:defRPr>
                <a:latin typeface="Calibri" pitchFamily="34" charset="0"/>
                <a:cs typeface="Calibri" pitchFamily="34" charset="0"/>
              </a:defRPr>
            </a:lvl1pPr>
          </a:lstStyle>
          <a:p>
            <a:endParaRPr lang="en-US" dirty="0">
              <a:solidFill>
                <a:srgbClr val="000000"/>
              </a:solidFill>
            </a:endParaRPr>
          </a:p>
        </p:txBody>
      </p:sp>
      <p:sp>
        <p:nvSpPr>
          <p:cNvPr id="65542" name="Rectangle 6"/>
          <p:cNvSpPr>
            <a:spLocks noGrp="1" noChangeArrowheads="1"/>
          </p:cNvSpPr>
          <p:nvPr>
            <p:ph type="sldNum" sz="quarter" idx="4"/>
          </p:nvPr>
        </p:nvSpPr>
        <p:spPr/>
        <p:txBody>
          <a:bodyPr/>
          <a:lstStyle>
            <a:lvl1pPr>
              <a:defRPr/>
            </a:lvl1pPr>
          </a:lstStyle>
          <a:p>
            <a:fld id="{6FE4C524-1224-4A94-AB1C-FD5F631B3A0D}" type="slidenum">
              <a:rPr lang="en-US">
                <a:solidFill>
                  <a:srgbClr val="000000"/>
                </a:solidFill>
              </a:rPr>
              <a:pPr/>
              <a:t>‹#›</a:t>
            </a:fld>
            <a:endParaRPr lang="en-US" dirty="0">
              <a:solidFill>
                <a:srgbClr val="000000"/>
              </a:solidFill>
            </a:endParaRPr>
          </a:p>
        </p:txBody>
      </p:sp>
      <p:grpSp>
        <p:nvGrpSpPr>
          <p:cNvPr id="65553" name="Group 17"/>
          <p:cNvGrpSpPr>
            <a:grpSpLocks/>
          </p:cNvGrpSpPr>
          <p:nvPr userDrawn="1"/>
        </p:nvGrpSpPr>
        <p:grpSpPr bwMode="auto">
          <a:xfrm>
            <a:off x="738188" y="5268926"/>
            <a:ext cx="7848600" cy="55563"/>
            <a:chOff x="429" y="952"/>
            <a:chExt cx="4944" cy="35"/>
          </a:xfrm>
        </p:grpSpPr>
        <p:sp>
          <p:nvSpPr>
            <p:cNvPr id="65554" name="Line 18"/>
            <p:cNvSpPr>
              <a:spLocks noChangeShapeType="1"/>
            </p:cNvSpPr>
            <p:nvPr userDrawn="1"/>
          </p:nvSpPr>
          <p:spPr bwMode="auto">
            <a:xfrm>
              <a:off x="432" y="952"/>
              <a:ext cx="4941" cy="0"/>
            </a:xfrm>
            <a:prstGeom prst="line">
              <a:avLst/>
            </a:prstGeom>
            <a:noFill/>
            <a:ln w="38100">
              <a:solidFill>
                <a:srgbClr val="000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endParaRPr>
            </a:p>
          </p:txBody>
        </p:sp>
        <p:sp>
          <p:nvSpPr>
            <p:cNvPr id="65555" name="Line 19"/>
            <p:cNvSpPr>
              <a:spLocks noChangeShapeType="1"/>
            </p:cNvSpPr>
            <p:nvPr userDrawn="1"/>
          </p:nvSpPr>
          <p:spPr bwMode="auto">
            <a:xfrm>
              <a:off x="429" y="987"/>
              <a:ext cx="4944" cy="0"/>
            </a:xfrm>
            <a:prstGeom prst="line">
              <a:avLst/>
            </a:prstGeom>
            <a:noFill/>
            <a:ln w="38100">
              <a:solidFill>
                <a:srgbClr val="F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endParaRPr>
            </a:p>
          </p:txBody>
        </p:sp>
      </p:grpSp>
      <p:pic>
        <p:nvPicPr>
          <p:cNvPr id="2" name="Picture 1" descr="Texas Department of Family and Protective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502" y="533400"/>
            <a:ext cx="4191000" cy="1554163"/>
          </a:xfrm>
          <a:prstGeom prst="rect">
            <a:avLst/>
          </a:prstGeom>
        </p:spPr>
      </p:pic>
    </p:spTree>
    <p:extLst>
      <p:ext uri="{BB962C8B-B14F-4D97-AF65-F5344CB8AC3E}">
        <p14:creationId xmlns:p14="http://schemas.microsoft.com/office/powerpoint/2010/main" val="312472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172200" cy="868362"/>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381000" y="1341437"/>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020C72-5B05-4446-B2D9-0A8BE9D707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035186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63714F-06A4-4F6E-AFE8-8784C31FEF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047004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9C21A6-0088-4395-92BB-DDD386B666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242020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AA559A1-5156-4E09-9C56-0F6B754588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52379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AA559A1-5156-4E09-9C56-0F6B75458872}" type="slidenum">
              <a:rPr lang="en-US"/>
              <a:pPr/>
              <a:t>‹#›</a:t>
            </a:fld>
            <a:endParaRPr lang="en-US"/>
          </a:p>
        </p:txBody>
      </p:sp>
    </p:spTree>
    <p:extLst>
      <p:ext uri="{BB962C8B-B14F-4D97-AF65-F5344CB8AC3E}">
        <p14:creationId xmlns:p14="http://schemas.microsoft.com/office/powerpoint/2010/main" val="116853222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66026" y="228600"/>
            <a:ext cx="6781800" cy="960438"/>
          </a:xfrm>
        </p:spPr>
        <p:txBody>
          <a:bodyPr/>
          <a:lstStyle>
            <a:lvl1pPr>
              <a:defRPr sz="32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ECEB07B-AAE5-4835-8DA6-A98CE31C6E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81909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C4E0E95-BAC9-4914-A03C-DBE64D6892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918923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95400"/>
            <a:ext cx="5111750" cy="4830763"/>
          </a:xfrm>
        </p:spPr>
        <p:txBody>
          <a:bodyPr/>
          <a:lstStyle>
            <a:lvl1pPr>
              <a:defRPr sz="2800"/>
            </a:lvl1pPr>
            <a:lvl2pPr>
              <a:defRPr sz="24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90800"/>
            <a:ext cx="3008313" cy="3535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D35679-2FB8-4131-AD0F-1B10585D7F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928736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F31D8A5-EB18-45F8-B033-1BDDAAB1F1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195977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6096000" cy="960438"/>
          </a:xfrm>
        </p:spPr>
        <p:txBody>
          <a:bodyPr/>
          <a:lstStyle>
            <a:lvl1pPr>
              <a:defRPr sz="2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476CA1-7E89-4140-86D4-2D4B40D2D7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604739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8EDAA4-2C66-47E3-830A-6038E89C82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938565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85800" y="2130425"/>
            <a:ext cx="7772400" cy="1470025"/>
          </a:xfrm>
        </p:spPr>
        <p:txBody>
          <a:bodyPr/>
          <a:lstStyle>
            <a:lvl1pPr>
              <a:defRPr sz="3500">
                <a:latin typeface="Calibri" pitchFamily="34" charset="0"/>
                <a:cs typeface="Calibri" pitchFamily="34" charset="0"/>
              </a:defRPr>
            </a:lvl1pPr>
          </a:lstStyle>
          <a:p>
            <a:pPr lvl="0"/>
            <a:r>
              <a:rPr lang="en-US" noProof="0" dirty="0" smtClean="0"/>
              <a:t>Click to edit Master title style</a:t>
            </a:r>
          </a:p>
        </p:txBody>
      </p:sp>
      <p:sp>
        <p:nvSpPr>
          <p:cNvPr id="65539"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Calibri" pitchFamily="34" charset="0"/>
                <a:cs typeface="Calibri" pitchFamily="34" charset="0"/>
              </a:defRPr>
            </a:lvl1pPr>
          </a:lstStyle>
          <a:p>
            <a:pPr lvl="0"/>
            <a:r>
              <a:rPr lang="en-US" noProof="0" dirty="0" smtClean="0"/>
              <a:t>Click to edit Master subtitle style</a:t>
            </a:r>
          </a:p>
        </p:txBody>
      </p:sp>
      <p:sp>
        <p:nvSpPr>
          <p:cNvPr id="65540" name="Rectangle 4"/>
          <p:cNvSpPr>
            <a:spLocks noGrp="1" noChangeArrowheads="1"/>
          </p:cNvSpPr>
          <p:nvPr>
            <p:ph type="dt" sz="half" idx="2"/>
          </p:nvPr>
        </p:nvSpPr>
        <p:spPr/>
        <p:txBody>
          <a:bodyPr/>
          <a:lstStyle>
            <a:lvl1pPr>
              <a:defRPr>
                <a:latin typeface="Calibri" pitchFamily="34" charset="0"/>
                <a:cs typeface="Calibri" pitchFamily="34" charset="0"/>
              </a:defRPr>
            </a:lvl1pPr>
          </a:lstStyle>
          <a:p>
            <a:endParaRPr lang="en-US" dirty="0">
              <a:solidFill>
                <a:srgbClr val="000000"/>
              </a:solidFill>
            </a:endParaRPr>
          </a:p>
        </p:txBody>
      </p:sp>
      <p:sp>
        <p:nvSpPr>
          <p:cNvPr id="65541" name="Rectangle 5"/>
          <p:cNvSpPr>
            <a:spLocks noGrp="1" noChangeArrowheads="1"/>
          </p:cNvSpPr>
          <p:nvPr>
            <p:ph type="ftr" sz="quarter" idx="3"/>
          </p:nvPr>
        </p:nvSpPr>
        <p:spPr/>
        <p:txBody>
          <a:bodyPr/>
          <a:lstStyle>
            <a:lvl1pPr>
              <a:defRPr>
                <a:latin typeface="Calibri" pitchFamily="34" charset="0"/>
                <a:cs typeface="Calibri" pitchFamily="34" charset="0"/>
              </a:defRPr>
            </a:lvl1pPr>
          </a:lstStyle>
          <a:p>
            <a:endParaRPr lang="en-US" dirty="0">
              <a:solidFill>
                <a:srgbClr val="000000"/>
              </a:solidFill>
            </a:endParaRPr>
          </a:p>
        </p:txBody>
      </p:sp>
      <p:sp>
        <p:nvSpPr>
          <p:cNvPr id="65542" name="Rectangle 6"/>
          <p:cNvSpPr>
            <a:spLocks noGrp="1" noChangeArrowheads="1"/>
          </p:cNvSpPr>
          <p:nvPr>
            <p:ph type="sldNum" sz="quarter" idx="4"/>
          </p:nvPr>
        </p:nvSpPr>
        <p:spPr/>
        <p:txBody>
          <a:bodyPr/>
          <a:lstStyle>
            <a:lvl1pPr>
              <a:defRPr/>
            </a:lvl1pPr>
          </a:lstStyle>
          <a:p>
            <a:fld id="{6FE4C524-1224-4A94-AB1C-FD5F631B3A0D}" type="slidenum">
              <a:rPr lang="en-US">
                <a:solidFill>
                  <a:srgbClr val="000000"/>
                </a:solidFill>
              </a:rPr>
              <a:pPr/>
              <a:t>‹#›</a:t>
            </a:fld>
            <a:endParaRPr lang="en-US" dirty="0">
              <a:solidFill>
                <a:srgbClr val="000000"/>
              </a:solidFill>
            </a:endParaRPr>
          </a:p>
        </p:txBody>
      </p:sp>
      <p:grpSp>
        <p:nvGrpSpPr>
          <p:cNvPr id="65553" name="Group 17"/>
          <p:cNvGrpSpPr>
            <a:grpSpLocks/>
          </p:cNvGrpSpPr>
          <p:nvPr userDrawn="1"/>
        </p:nvGrpSpPr>
        <p:grpSpPr bwMode="auto">
          <a:xfrm>
            <a:off x="738188" y="5268926"/>
            <a:ext cx="7848600" cy="55563"/>
            <a:chOff x="429" y="952"/>
            <a:chExt cx="4944" cy="35"/>
          </a:xfrm>
        </p:grpSpPr>
        <p:sp>
          <p:nvSpPr>
            <p:cNvPr id="65554" name="Line 18"/>
            <p:cNvSpPr>
              <a:spLocks noChangeShapeType="1"/>
            </p:cNvSpPr>
            <p:nvPr userDrawn="1"/>
          </p:nvSpPr>
          <p:spPr bwMode="auto">
            <a:xfrm>
              <a:off x="432" y="952"/>
              <a:ext cx="4941" cy="0"/>
            </a:xfrm>
            <a:prstGeom prst="line">
              <a:avLst/>
            </a:prstGeom>
            <a:noFill/>
            <a:ln w="38100">
              <a:solidFill>
                <a:srgbClr val="000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endParaRPr>
            </a:p>
          </p:txBody>
        </p:sp>
        <p:sp>
          <p:nvSpPr>
            <p:cNvPr id="65555" name="Line 19"/>
            <p:cNvSpPr>
              <a:spLocks noChangeShapeType="1"/>
            </p:cNvSpPr>
            <p:nvPr userDrawn="1"/>
          </p:nvSpPr>
          <p:spPr bwMode="auto">
            <a:xfrm>
              <a:off x="429" y="987"/>
              <a:ext cx="4944" cy="0"/>
            </a:xfrm>
            <a:prstGeom prst="line">
              <a:avLst/>
            </a:prstGeom>
            <a:noFill/>
            <a:ln w="38100">
              <a:solidFill>
                <a:srgbClr val="F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endParaRPr>
            </a:p>
          </p:txBody>
        </p:sp>
      </p:grpSp>
      <p:pic>
        <p:nvPicPr>
          <p:cNvPr id="2" name="Picture 1" descr="Texas Department of Family and Protective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502" y="533400"/>
            <a:ext cx="4191000" cy="1554163"/>
          </a:xfrm>
          <a:prstGeom prst="rect">
            <a:avLst/>
          </a:prstGeom>
        </p:spPr>
      </p:pic>
    </p:spTree>
    <p:extLst>
      <p:ext uri="{BB962C8B-B14F-4D97-AF65-F5344CB8AC3E}">
        <p14:creationId xmlns:p14="http://schemas.microsoft.com/office/powerpoint/2010/main" val="151535773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172200" cy="868362"/>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381000" y="1341437"/>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020C72-5B05-4446-B2D9-0A8BE9D707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823200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63714F-06A4-4F6E-AFE8-8784C31FEF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902469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9C21A6-0088-4395-92BB-DDD386B666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40184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66026" y="228600"/>
            <a:ext cx="6781800" cy="960438"/>
          </a:xfrm>
        </p:spPr>
        <p:txBody>
          <a:bodyPr/>
          <a:lstStyle>
            <a:lvl1pPr>
              <a:defRPr sz="32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ECEB07B-AAE5-4835-8DA6-A98CE31C6EA6}" type="slidenum">
              <a:rPr lang="en-US"/>
              <a:pPr/>
              <a:t>‹#›</a:t>
            </a:fld>
            <a:endParaRPr lang="en-US"/>
          </a:p>
        </p:txBody>
      </p:sp>
    </p:spTree>
    <p:extLst>
      <p:ext uri="{BB962C8B-B14F-4D97-AF65-F5344CB8AC3E}">
        <p14:creationId xmlns:p14="http://schemas.microsoft.com/office/powerpoint/2010/main" val="15266913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AA559A1-5156-4E09-9C56-0F6B754588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357648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66026" y="228600"/>
            <a:ext cx="6781800" cy="960438"/>
          </a:xfrm>
        </p:spPr>
        <p:txBody>
          <a:bodyPr/>
          <a:lstStyle>
            <a:lvl1pPr>
              <a:defRPr sz="32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ECEB07B-AAE5-4835-8DA6-A98CE31C6E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98297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C4E0E95-BAC9-4914-A03C-DBE64D6892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916730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95400"/>
            <a:ext cx="5111750" cy="4830763"/>
          </a:xfrm>
        </p:spPr>
        <p:txBody>
          <a:bodyPr/>
          <a:lstStyle>
            <a:lvl1pPr>
              <a:defRPr sz="2800"/>
            </a:lvl1pPr>
            <a:lvl2pPr>
              <a:defRPr sz="24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90800"/>
            <a:ext cx="3008313" cy="3535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D35679-2FB8-4131-AD0F-1B10585D7F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221716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F31D8A5-EB18-45F8-B033-1BDDAAB1F1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110483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6096000" cy="960438"/>
          </a:xfrm>
        </p:spPr>
        <p:txBody>
          <a:bodyPr/>
          <a:lstStyle>
            <a:lvl1pPr>
              <a:defRPr sz="2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476CA1-7E89-4140-86D4-2D4B40D2D7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613376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8EDAA4-2C66-47E3-830A-6038E89C82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62863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C4E0E95-BAC9-4914-A03C-DBE64D68927F}" type="slidenum">
              <a:rPr lang="en-US"/>
              <a:pPr/>
              <a:t>‹#›</a:t>
            </a:fld>
            <a:endParaRPr lang="en-US"/>
          </a:p>
        </p:txBody>
      </p:sp>
    </p:spTree>
    <p:extLst>
      <p:ext uri="{BB962C8B-B14F-4D97-AF65-F5344CB8AC3E}">
        <p14:creationId xmlns:p14="http://schemas.microsoft.com/office/powerpoint/2010/main" val="23369282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95400"/>
            <a:ext cx="5111750" cy="4830763"/>
          </a:xfrm>
        </p:spPr>
        <p:txBody>
          <a:bodyPr/>
          <a:lstStyle>
            <a:lvl1pPr>
              <a:defRPr sz="2800"/>
            </a:lvl1pPr>
            <a:lvl2pPr>
              <a:defRPr sz="24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90800"/>
            <a:ext cx="3008313" cy="3535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D35679-2FB8-4131-AD0F-1B10585D7FA7}" type="slidenum">
              <a:rPr lang="en-US"/>
              <a:pPr/>
              <a:t>‹#›</a:t>
            </a:fld>
            <a:endParaRPr lang="en-US"/>
          </a:p>
        </p:txBody>
      </p:sp>
    </p:spTree>
    <p:extLst>
      <p:ext uri="{BB962C8B-B14F-4D97-AF65-F5344CB8AC3E}">
        <p14:creationId xmlns:p14="http://schemas.microsoft.com/office/powerpoint/2010/main" val="39973329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31D8A5-EB18-45F8-B033-1BDDAAB1F185}" type="slidenum">
              <a:rPr lang="en-US"/>
              <a:pPr/>
              <a:t>‹#›</a:t>
            </a:fld>
            <a:endParaRPr lang="en-US"/>
          </a:p>
        </p:txBody>
      </p:sp>
    </p:spTree>
    <p:extLst>
      <p:ext uri="{BB962C8B-B14F-4D97-AF65-F5344CB8AC3E}">
        <p14:creationId xmlns:p14="http://schemas.microsoft.com/office/powerpoint/2010/main" val="10171046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gi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gi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gi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gi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2665413" y="304800"/>
            <a:ext cx="6097587" cy="76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3491" name="Rectangle 3"/>
          <p:cNvSpPr>
            <a:spLocks noGrp="1" noChangeArrowheads="1"/>
          </p:cNvSpPr>
          <p:nvPr>
            <p:ph type="body" idx="1"/>
          </p:nvPr>
        </p:nvSpPr>
        <p:spPr bwMode="auto">
          <a:xfrm>
            <a:off x="504498" y="1347944"/>
            <a:ext cx="8229600" cy="464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C42CCA4-D7A7-4900-84B1-7B9BCFFDA573}" type="slidenum">
              <a:rPr lang="en-US"/>
              <a:pPr/>
              <a:t>‹#›</a:t>
            </a:fld>
            <a:endParaRPr lang="en-US"/>
          </a:p>
        </p:txBody>
      </p:sp>
      <p:grpSp>
        <p:nvGrpSpPr>
          <p:cNvPr id="63496" name="Group 3"/>
          <p:cNvGrpSpPr>
            <a:grpSpLocks/>
          </p:cNvGrpSpPr>
          <p:nvPr/>
        </p:nvGrpSpPr>
        <p:grpSpPr bwMode="auto">
          <a:xfrm>
            <a:off x="533400" y="985850"/>
            <a:ext cx="8210551" cy="58738"/>
            <a:chOff x="383" y="950"/>
            <a:chExt cx="5172" cy="37"/>
          </a:xfrm>
        </p:grpSpPr>
        <p:sp>
          <p:nvSpPr>
            <p:cNvPr id="63497" name="Line 4"/>
            <p:cNvSpPr>
              <a:spLocks noChangeShapeType="1"/>
            </p:cNvSpPr>
            <p:nvPr/>
          </p:nvSpPr>
          <p:spPr bwMode="auto">
            <a:xfrm flipV="1">
              <a:off x="383" y="950"/>
              <a:ext cx="5172" cy="0"/>
            </a:xfrm>
            <a:prstGeom prst="line">
              <a:avLst/>
            </a:prstGeom>
            <a:noFill/>
            <a:ln w="38100">
              <a:solidFill>
                <a:srgbClr val="00008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3498" name="Line 5"/>
            <p:cNvSpPr>
              <a:spLocks noChangeShapeType="1"/>
            </p:cNvSpPr>
            <p:nvPr/>
          </p:nvSpPr>
          <p:spPr bwMode="auto">
            <a:xfrm>
              <a:off x="383" y="987"/>
              <a:ext cx="5172" cy="0"/>
            </a:xfrm>
            <a:prstGeom prst="line">
              <a:avLst/>
            </a:prstGeom>
            <a:noFill/>
            <a:ln w="38100">
              <a:solidFill>
                <a:srgbClr val="F0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63499" name="Line 4"/>
          <p:cNvSpPr>
            <a:spLocks noChangeShapeType="1"/>
          </p:cNvSpPr>
          <p:nvPr/>
        </p:nvSpPr>
        <p:spPr bwMode="auto">
          <a:xfrm>
            <a:off x="533400" y="6172200"/>
            <a:ext cx="8211152" cy="0"/>
          </a:xfrm>
          <a:prstGeom prst="line">
            <a:avLst/>
          </a:prstGeom>
          <a:noFill/>
          <a:ln w="57150" cmpd="thinThick">
            <a:solidFill>
              <a:srgbClr val="000066">
                <a:alpha val="82000"/>
              </a:srgbClr>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pic>
        <p:nvPicPr>
          <p:cNvPr id="12" name="Picture 11" descr="Texas Department of Family and Protective Services Logo"/>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9214" y="209444"/>
            <a:ext cx="2095500" cy="777082"/>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hf hdr="0" ftr="0" dt="0"/>
  <p:txStyles>
    <p:titleStyle>
      <a:lvl1pPr algn="r" rtl="0" fontAlgn="base">
        <a:spcBef>
          <a:spcPct val="0"/>
        </a:spcBef>
        <a:spcAft>
          <a:spcPct val="0"/>
        </a:spcAft>
        <a:defRPr sz="3000">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fontAlgn="base">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fontAlgn="base">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fontAlgn="base">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2665413" y="304800"/>
            <a:ext cx="6097587" cy="76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3491" name="Rectangle 3"/>
          <p:cNvSpPr>
            <a:spLocks noGrp="1" noChangeArrowheads="1"/>
          </p:cNvSpPr>
          <p:nvPr>
            <p:ph type="body" idx="1"/>
          </p:nvPr>
        </p:nvSpPr>
        <p:spPr bwMode="auto">
          <a:xfrm>
            <a:off x="504498" y="1347944"/>
            <a:ext cx="8229600" cy="464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C42CCA4-D7A7-4900-84B1-7B9BCFFDA573}" type="slidenum">
              <a:rPr lang="en-US">
                <a:solidFill>
                  <a:srgbClr val="000000"/>
                </a:solidFill>
              </a:rPr>
              <a:pPr/>
              <a:t>‹#›</a:t>
            </a:fld>
            <a:endParaRPr lang="en-US">
              <a:solidFill>
                <a:srgbClr val="000000"/>
              </a:solidFill>
            </a:endParaRPr>
          </a:p>
        </p:txBody>
      </p:sp>
      <p:grpSp>
        <p:nvGrpSpPr>
          <p:cNvPr id="63496" name="Group 3"/>
          <p:cNvGrpSpPr>
            <a:grpSpLocks/>
          </p:cNvGrpSpPr>
          <p:nvPr/>
        </p:nvGrpSpPr>
        <p:grpSpPr bwMode="auto">
          <a:xfrm>
            <a:off x="533400" y="985850"/>
            <a:ext cx="8210551" cy="58738"/>
            <a:chOff x="383" y="950"/>
            <a:chExt cx="5172" cy="37"/>
          </a:xfrm>
        </p:grpSpPr>
        <p:sp>
          <p:nvSpPr>
            <p:cNvPr id="63497" name="Line 4"/>
            <p:cNvSpPr>
              <a:spLocks noChangeShapeType="1"/>
            </p:cNvSpPr>
            <p:nvPr/>
          </p:nvSpPr>
          <p:spPr bwMode="auto">
            <a:xfrm flipV="1">
              <a:off x="383" y="950"/>
              <a:ext cx="5172" cy="0"/>
            </a:xfrm>
            <a:prstGeom prst="line">
              <a:avLst/>
            </a:prstGeom>
            <a:noFill/>
            <a:ln w="38100">
              <a:solidFill>
                <a:srgbClr val="000080"/>
              </a:solidFill>
              <a:miter lim="800000"/>
              <a:headEnd/>
              <a:tailEn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sp>
          <p:nvSpPr>
            <p:cNvPr id="63498" name="Line 5"/>
            <p:cNvSpPr>
              <a:spLocks noChangeShapeType="1"/>
            </p:cNvSpPr>
            <p:nvPr/>
          </p:nvSpPr>
          <p:spPr bwMode="auto">
            <a:xfrm>
              <a:off x="383" y="987"/>
              <a:ext cx="5172" cy="0"/>
            </a:xfrm>
            <a:prstGeom prst="line">
              <a:avLst/>
            </a:prstGeom>
            <a:noFill/>
            <a:ln w="38100">
              <a:solidFill>
                <a:srgbClr val="F00000"/>
              </a:solidFill>
              <a:miter lim="800000"/>
              <a:headEnd/>
              <a:tailEn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grpSp>
      <p:sp>
        <p:nvSpPr>
          <p:cNvPr id="63499" name="Line 4"/>
          <p:cNvSpPr>
            <a:spLocks noChangeShapeType="1"/>
          </p:cNvSpPr>
          <p:nvPr/>
        </p:nvSpPr>
        <p:spPr bwMode="auto">
          <a:xfrm>
            <a:off x="533400" y="6172200"/>
            <a:ext cx="8211152" cy="0"/>
          </a:xfrm>
          <a:prstGeom prst="line">
            <a:avLst/>
          </a:prstGeom>
          <a:noFill/>
          <a:ln w="57150" cmpd="thinThick">
            <a:solidFill>
              <a:srgbClr val="000066">
                <a:alpha val="82000"/>
              </a:srgbClr>
            </a:solidFill>
            <a:miter lim="800000"/>
            <a:headEnd/>
            <a:tailEn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pic>
        <p:nvPicPr>
          <p:cNvPr id="12" name="Picture 11" descr="Texas Department of Family and Protective Services Logo"/>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9214" y="209444"/>
            <a:ext cx="2095500" cy="777082"/>
          </a:xfrm>
          <a:prstGeom prst="rect">
            <a:avLst/>
          </a:prstGeom>
        </p:spPr>
      </p:pic>
    </p:spTree>
    <p:extLst>
      <p:ext uri="{BB962C8B-B14F-4D97-AF65-F5344CB8AC3E}">
        <p14:creationId xmlns:p14="http://schemas.microsoft.com/office/powerpoint/2010/main" val="270100984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hdr="0" ftr="0" dt="0"/>
  <p:txStyles>
    <p:titleStyle>
      <a:lvl1pPr algn="r" rtl="0" fontAlgn="base">
        <a:spcBef>
          <a:spcPct val="0"/>
        </a:spcBef>
        <a:spcAft>
          <a:spcPct val="0"/>
        </a:spcAft>
        <a:defRPr sz="3000">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fontAlgn="base">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fontAlgn="base">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fontAlgn="base">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2665413" y="304800"/>
            <a:ext cx="6097587" cy="76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3491" name="Rectangle 3"/>
          <p:cNvSpPr>
            <a:spLocks noGrp="1" noChangeArrowheads="1"/>
          </p:cNvSpPr>
          <p:nvPr>
            <p:ph type="body" idx="1"/>
          </p:nvPr>
        </p:nvSpPr>
        <p:spPr bwMode="auto">
          <a:xfrm>
            <a:off x="504498" y="1347944"/>
            <a:ext cx="8229600" cy="464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C42CCA4-D7A7-4900-84B1-7B9BCFFDA573}" type="slidenum">
              <a:rPr lang="en-US">
                <a:solidFill>
                  <a:srgbClr val="000000"/>
                </a:solidFill>
              </a:rPr>
              <a:pPr/>
              <a:t>‹#›</a:t>
            </a:fld>
            <a:endParaRPr lang="en-US">
              <a:solidFill>
                <a:srgbClr val="000000"/>
              </a:solidFill>
            </a:endParaRPr>
          </a:p>
        </p:txBody>
      </p:sp>
      <p:grpSp>
        <p:nvGrpSpPr>
          <p:cNvPr id="63496" name="Group 3"/>
          <p:cNvGrpSpPr>
            <a:grpSpLocks/>
          </p:cNvGrpSpPr>
          <p:nvPr/>
        </p:nvGrpSpPr>
        <p:grpSpPr bwMode="auto">
          <a:xfrm>
            <a:off x="533400" y="985850"/>
            <a:ext cx="8210551" cy="58738"/>
            <a:chOff x="383" y="950"/>
            <a:chExt cx="5172" cy="37"/>
          </a:xfrm>
        </p:grpSpPr>
        <p:sp>
          <p:nvSpPr>
            <p:cNvPr id="63497" name="Line 4"/>
            <p:cNvSpPr>
              <a:spLocks noChangeShapeType="1"/>
            </p:cNvSpPr>
            <p:nvPr/>
          </p:nvSpPr>
          <p:spPr bwMode="auto">
            <a:xfrm flipV="1">
              <a:off x="383" y="950"/>
              <a:ext cx="5172" cy="0"/>
            </a:xfrm>
            <a:prstGeom prst="line">
              <a:avLst/>
            </a:prstGeom>
            <a:noFill/>
            <a:ln w="38100">
              <a:solidFill>
                <a:srgbClr val="000080"/>
              </a:solidFill>
              <a:miter lim="800000"/>
              <a:headEnd/>
              <a:tailEn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sp>
          <p:nvSpPr>
            <p:cNvPr id="63498" name="Line 5"/>
            <p:cNvSpPr>
              <a:spLocks noChangeShapeType="1"/>
            </p:cNvSpPr>
            <p:nvPr/>
          </p:nvSpPr>
          <p:spPr bwMode="auto">
            <a:xfrm>
              <a:off x="383" y="987"/>
              <a:ext cx="5172" cy="0"/>
            </a:xfrm>
            <a:prstGeom prst="line">
              <a:avLst/>
            </a:prstGeom>
            <a:noFill/>
            <a:ln w="38100">
              <a:solidFill>
                <a:srgbClr val="F00000"/>
              </a:solidFill>
              <a:miter lim="800000"/>
              <a:headEnd/>
              <a:tailEn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grpSp>
      <p:sp>
        <p:nvSpPr>
          <p:cNvPr id="63499" name="Line 4"/>
          <p:cNvSpPr>
            <a:spLocks noChangeShapeType="1"/>
          </p:cNvSpPr>
          <p:nvPr/>
        </p:nvSpPr>
        <p:spPr bwMode="auto">
          <a:xfrm>
            <a:off x="533400" y="6172200"/>
            <a:ext cx="8211152" cy="0"/>
          </a:xfrm>
          <a:prstGeom prst="line">
            <a:avLst/>
          </a:prstGeom>
          <a:noFill/>
          <a:ln w="57150" cmpd="thinThick">
            <a:solidFill>
              <a:srgbClr val="000066">
                <a:alpha val="82000"/>
              </a:srgbClr>
            </a:solidFill>
            <a:miter lim="800000"/>
            <a:headEnd/>
            <a:tailEn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pic>
        <p:nvPicPr>
          <p:cNvPr id="12" name="Picture 11" descr="Texas Department of Family and Protective Services Logo"/>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9214" y="209444"/>
            <a:ext cx="2095500" cy="777082"/>
          </a:xfrm>
          <a:prstGeom prst="rect">
            <a:avLst/>
          </a:prstGeom>
        </p:spPr>
      </p:pic>
    </p:spTree>
    <p:extLst>
      <p:ext uri="{BB962C8B-B14F-4D97-AF65-F5344CB8AC3E}">
        <p14:creationId xmlns:p14="http://schemas.microsoft.com/office/powerpoint/2010/main" val="202414839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hdr="0" ftr="0" dt="0"/>
  <p:txStyles>
    <p:titleStyle>
      <a:lvl1pPr algn="r" rtl="0" fontAlgn="base">
        <a:spcBef>
          <a:spcPct val="0"/>
        </a:spcBef>
        <a:spcAft>
          <a:spcPct val="0"/>
        </a:spcAft>
        <a:defRPr sz="3000">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fontAlgn="base">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fontAlgn="base">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fontAlgn="base">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2665413" y="304800"/>
            <a:ext cx="6097587" cy="76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3491" name="Rectangle 3"/>
          <p:cNvSpPr>
            <a:spLocks noGrp="1" noChangeArrowheads="1"/>
          </p:cNvSpPr>
          <p:nvPr>
            <p:ph type="body" idx="1"/>
          </p:nvPr>
        </p:nvSpPr>
        <p:spPr bwMode="auto">
          <a:xfrm>
            <a:off x="504498" y="1347944"/>
            <a:ext cx="8229600" cy="464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C42CCA4-D7A7-4900-84B1-7B9BCFFDA573}" type="slidenum">
              <a:rPr lang="en-US">
                <a:solidFill>
                  <a:srgbClr val="000000"/>
                </a:solidFill>
              </a:rPr>
              <a:pPr/>
              <a:t>‹#›</a:t>
            </a:fld>
            <a:endParaRPr lang="en-US">
              <a:solidFill>
                <a:srgbClr val="000000"/>
              </a:solidFill>
            </a:endParaRPr>
          </a:p>
        </p:txBody>
      </p:sp>
      <p:grpSp>
        <p:nvGrpSpPr>
          <p:cNvPr id="63496" name="Group 3"/>
          <p:cNvGrpSpPr>
            <a:grpSpLocks/>
          </p:cNvGrpSpPr>
          <p:nvPr/>
        </p:nvGrpSpPr>
        <p:grpSpPr bwMode="auto">
          <a:xfrm>
            <a:off x="533400" y="985850"/>
            <a:ext cx="8210551" cy="58738"/>
            <a:chOff x="383" y="950"/>
            <a:chExt cx="5172" cy="37"/>
          </a:xfrm>
        </p:grpSpPr>
        <p:sp>
          <p:nvSpPr>
            <p:cNvPr id="63497" name="Line 4"/>
            <p:cNvSpPr>
              <a:spLocks noChangeShapeType="1"/>
            </p:cNvSpPr>
            <p:nvPr/>
          </p:nvSpPr>
          <p:spPr bwMode="auto">
            <a:xfrm flipV="1">
              <a:off x="383" y="950"/>
              <a:ext cx="5172" cy="0"/>
            </a:xfrm>
            <a:prstGeom prst="line">
              <a:avLst/>
            </a:prstGeom>
            <a:noFill/>
            <a:ln w="38100">
              <a:solidFill>
                <a:srgbClr val="000080"/>
              </a:solidFill>
              <a:miter lim="800000"/>
              <a:headEnd/>
              <a:tailEn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sp>
          <p:nvSpPr>
            <p:cNvPr id="63498" name="Line 5"/>
            <p:cNvSpPr>
              <a:spLocks noChangeShapeType="1"/>
            </p:cNvSpPr>
            <p:nvPr/>
          </p:nvSpPr>
          <p:spPr bwMode="auto">
            <a:xfrm>
              <a:off x="383" y="987"/>
              <a:ext cx="5172" cy="0"/>
            </a:xfrm>
            <a:prstGeom prst="line">
              <a:avLst/>
            </a:prstGeom>
            <a:noFill/>
            <a:ln w="38100">
              <a:solidFill>
                <a:srgbClr val="F00000"/>
              </a:solidFill>
              <a:miter lim="800000"/>
              <a:headEnd/>
              <a:tailEn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grpSp>
      <p:sp>
        <p:nvSpPr>
          <p:cNvPr id="63499" name="Line 4"/>
          <p:cNvSpPr>
            <a:spLocks noChangeShapeType="1"/>
          </p:cNvSpPr>
          <p:nvPr/>
        </p:nvSpPr>
        <p:spPr bwMode="auto">
          <a:xfrm>
            <a:off x="533400" y="6172200"/>
            <a:ext cx="8211152" cy="0"/>
          </a:xfrm>
          <a:prstGeom prst="line">
            <a:avLst/>
          </a:prstGeom>
          <a:noFill/>
          <a:ln w="57150" cmpd="thinThick">
            <a:solidFill>
              <a:srgbClr val="000066">
                <a:alpha val="82000"/>
              </a:srgbClr>
            </a:solidFill>
            <a:miter lim="800000"/>
            <a:headEnd/>
            <a:tailEn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pic>
        <p:nvPicPr>
          <p:cNvPr id="12" name="Picture 11" descr="Texas Department of Family and Protective Services Logo"/>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9214" y="209444"/>
            <a:ext cx="2095500" cy="777082"/>
          </a:xfrm>
          <a:prstGeom prst="rect">
            <a:avLst/>
          </a:prstGeom>
        </p:spPr>
      </p:pic>
    </p:spTree>
    <p:extLst>
      <p:ext uri="{BB962C8B-B14F-4D97-AF65-F5344CB8AC3E}">
        <p14:creationId xmlns:p14="http://schemas.microsoft.com/office/powerpoint/2010/main" val="362271821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ftr="0" dt="0"/>
  <p:txStyles>
    <p:titleStyle>
      <a:lvl1pPr algn="r" rtl="0" fontAlgn="base">
        <a:spcBef>
          <a:spcPct val="0"/>
        </a:spcBef>
        <a:spcAft>
          <a:spcPct val="0"/>
        </a:spcAft>
        <a:defRPr sz="3000">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fontAlgn="base">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fontAlgn="base">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fontAlgn="base">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2665413" y="304800"/>
            <a:ext cx="6097587" cy="76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3491" name="Rectangle 3"/>
          <p:cNvSpPr>
            <a:spLocks noGrp="1" noChangeArrowheads="1"/>
          </p:cNvSpPr>
          <p:nvPr>
            <p:ph type="body" idx="1"/>
          </p:nvPr>
        </p:nvSpPr>
        <p:spPr bwMode="auto">
          <a:xfrm>
            <a:off x="504498" y="1347944"/>
            <a:ext cx="8229600" cy="464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C42CCA4-D7A7-4900-84B1-7B9BCFFDA573}" type="slidenum">
              <a:rPr lang="en-US">
                <a:solidFill>
                  <a:srgbClr val="000000"/>
                </a:solidFill>
              </a:rPr>
              <a:pPr/>
              <a:t>‹#›</a:t>
            </a:fld>
            <a:endParaRPr lang="en-US">
              <a:solidFill>
                <a:srgbClr val="000000"/>
              </a:solidFill>
            </a:endParaRPr>
          </a:p>
        </p:txBody>
      </p:sp>
      <p:grpSp>
        <p:nvGrpSpPr>
          <p:cNvPr id="63496" name="Group 3"/>
          <p:cNvGrpSpPr>
            <a:grpSpLocks/>
          </p:cNvGrpSpPr>
          <p:nvPr/>
        </p:nvGrpSpPr>
        <p:grpSpPr bwMode="auto">
          <a:xfrm>
            <a:off x="533400" y="985850"/>
            <a:ext cx="8210551" cy="58738"/>
            <a:chOff x="383" y="950"/>
            <a:chExt cx="5172" cy="37"/>
          </a:xfrm>
        </p:grpSpPr>
        <p:sp>
          <p:nvSpPr>
            <p:cNvPr id="63497" name="Line 4"/>
            <p:cNvSpPr>
              <a:spLocks noChangeShapeType="1"/>
            </p:cNvSpPr>
            <p:nvPr/>
          </p:nvSpPr>
          <p:spPr bwMode="auto">
            <a:xfrm flipV="1">
              <a:off x="383" y="950"/>
              <a:ext cx="5172" cy="0"/>
            </a:xfrm>
            <a:prstGeom prst="line">
              <a:avLst/>
            </a:prstGeom>
            <a:noFill/>
            <a:ln w="38100">
              <a:solidFill>
                <a:srgbClr val="000080"/>
              </a:solidFill>
              <a:miter lim="800000"/>
              <a:headEnd/>
              <a:tailEn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sp>
          <p:nvSpPr>
            <p:cNvPr id="63498" name="Line 5"/>
            <p:cNvSpPr>
              <a:spLocks noChangeShapeType="1"/>
            </p:cNvSpPr>
            <p:nvPr/>
          </p:nvSpPr>
          <p:spPr bwMode="auto">
            <a:xfrm>
              <a:off x="383" y="987"/>
              <a:ext cx="5172" cy="0"/>
            </a:xfrm>
            <a:prstGeom prst="line">
              <a:avLst/>
            </a:prstGeom>
            <a:noFill/>
            <a:ln w="38100">
              <a:solidFill>
                <a:srgbClr val="F00000"/>
              </a:solidFill>
              <a:miter lim="800000"/>
              <a:headEnd/>
              <a:tailEn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grpSp>
      <p:sp>
        <p:nvSpPr>
          <p:cNvPr id="63499" name="Line 4"/>
          <p:cNvSpPr>
            <a:spLocks noChangeShapeType="1"/>
          </p:cNvSpPr>
          <p:nvPr/>
        </p:nvSpPr>
        <p:spPr bwMode="auto">
          <a:xfrm>
            <a:off x="533400" y="6172200"/>
            <a:ext cx="8211152" cy="0"/>
          </a:xfrm>
          <a:prstGeom prst="line">
            <a:avLst/>
          </a:prstGeom>
          <a:noFill/>
          <a:ln w="57150" cmpd="thinThick">
            <a:solidFill>
              <a:srgbClr val="000066">
                <a:alpha val="82000"/>
              </a:srgbClr>
            </a:solidFill>
            <a:miter lim="800000"/>
            <a:headEnd/>
            <a:tailEn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pic>
        <p:nvPicPr>
          <p:cNvPr id="12" name="Picture 11" descr="Texas Department of Family and Protective Services Logo"/>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9214" y="209444"/>
            <a:ext cx="2095500" cy="777082"/>
          </a:xfrm>
          <a:prstGeom prst="rect">
            <a:avLst/>
          </a:prstGeom>
        </p:spPr>
      </p:pic>
    </p:spTree>
    <p:extLst>
      <p:ext uri="{BB962C8B-B14F-4D97-AF65-F5344CB8AC3E}">
        <p14:creationId xmlns:p14="http://schemas.microsoft.com/office/powerpoint/2010/main" val="95729189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iming>
    <p:tnLst>
      <p:par>
        <p:cTn id="1" dur="indefinite" restart="never" nodeType="tmRoot"/>
      </p:par>
    </p:tnLst>
  </p:timing>
  <p:hf hdr="0" ftr="0" dt="0"/>
  <p:txStyles>
    <p:titleStyle>
      <a:lvl1pPr algn="r" rtl="0" fontAlgn="base">
        <a:spcBef>
          <a:spcPct val="0"/>
        </a:spcBef>
        <a:spcAft>
          <a:spcPct val="0"/>
        </a:spcAft>
        <a:defRPr sz="3000">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fontAlgn="base">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fontAlgn="base">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fontAlgn="base">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2665413" y="304800"/>
            <a:ext cx="6097587" cy="76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3491" name="Rectangle 3"/>
          <p:cNvSpPr>
            <a:spLocks noGrp="1" noChangeArrowheads="1"/>
          </p:cNvSpPr>
          <p:nvPr>
            <p:ph type="body" idx="1"/>
          </p:nvPr>
        </p:nvSpPr>
        <p:spPr bwMode="auto">
          <a:xfrm>
            <a:off x="504498" y="1347944"/>
            <a:ext cx="8229600" cy="464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C42CCA4-D7A7-4900-84B1-7B9BCFFDA573}" type="slidenum">
              <a:rPr lang="en-US">
                <a:solidFill>
                  <a:srgbClr val="000000"/>
                </a:solidFill>
              </a:rPr>
              <a:pPr/>
              <a:t>‹#›</a:t>
            </a:fld>
            <a:endParaRPr lang="en-US">
              <a:solidFill>
                <a:srgbClr val="000000"/>
              </a:solidFill>
            </a:endParaRPr>
          </a:p>
        </p:txBody>
      </p:sp>
      <p:grpSp>
        <p:nvGrpSpPr>
          <p:cNvPr id="63496" name="Group 3"/>
          <p:cNvGrpSpPr>
            <a:grpSpLocks/>
          </p:cNvGrpSpPr>
          <p:nvPr userDrawn="1"/>
        </p:nvGrpSpPr>
        <p:grpSpPr bwMode="auto">
          <a:xfrm>
            <a:off x="533400" y="985850"/>
            <a:ext cx="8210551" cy="58738"/>
            <a:chOff x="383" y="950"/>
            <a:chExt cx="5172" cy="37"/>
          </a:xfrm>
        </p:grpSpPr>
        <p:sp>
          <p:nvSpPr>
            <p:cNvPr id="63497" name="Line 4"/>
            <p:cNvSpPr>
              <a:spLocks noChangeShapeType="1"/>
            </p:cNvSpPr>
            <p:nvPr/>
          </p:nvSpPr>
          <p:spPr bwMode="auto">
            <a:xfrm flipV="1">
              <a:off x="383" y="950"/>
              <a:ext cx="5172" cy="0"/>
            </a:xfrm>
            <a:prstGeom prst="line">
              <a:avLst/>
            </a:prstGeom>
            <a:noFill/>
            <a:ln w="38100">
              <a:solidFill>
                <a:srgbClr val="000080"/>
              </a:solidFill>
              <a:miter lim="800000"/>
              <a:headEnd/>
              <a:tailEn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sp>
          <p:nvSpPr>
            <p:cNvPr id="63498" name="Line 5"/>
            <p:cNvSpPr>
              <a:spLocks noChangeShapeType="1"/>
            </p:cNvSpPr>
            <p:nvPr/>
          </p:nvSpPr>
          <p:spPr bwMode="auto">
            <a:xfrm>
              <a:off x="383" y="987"/>
              <a:ext cx="5172" cy="0"/>
            </a:xfrm>
            <a:prstGeom prst="line">
              <a:avLst/>
            </a:prstGeom>
            <a:noFill/>
            <a:ln w="38100">
              <a:solidFill>
                <a:srgbClr val="F00000"/>
              </a:solidFill>
              <a:miter lim="800000"/>
              <a:headEnd/>
              <a:tailEn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grpSp>
      <p:sp>
        <p:nvSpPr>
          <p:cNvPr id="63499" name="Line 4"/>
          <p:cNvSpPr>
            <a:spLocks noChangeShapeType="1"/>
          </p:cNvSpPr>
          <p:nvPr userDrawn="1"/>
        </p:nvSpPr>
        <p:spPr bwMode="auto">
          <a:xfrm>
            <a:off x="533400" y="6172200"/>
            <a:ext cx="8211152" cy="0"/>
          </a:xfrm>
          <a:prstGeom prst="line">
            <a:avLst/>
          </a:prstGeom>
          <a:noFill/>
          <a:ln w="57150" cmpd="thinThick">
            <a:solidFill>
              <a:srgbClr val="000066">
                <a:alpha val="82000"/>
              </a:srgbClr>
            </a:solidFill>
            <a:miter lim="800000"/>
            <a:headEnd/>
            <a:tailEn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pic>
        <p:nvPicPr>
          <p:cNvPr id="12" name="Picture 11" descr="Texas Department of Family and Protective Services Logo"/>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49214" y="209444"/>
            <a:ext cx="2095500" cy="777082"/>
          </a:xfrm>
          <a:prstGeom prst="rect">
            <a:avLst/>
          </a:prstGeom>
        </p:spPr>
      </p:pic>
    </p:spTree>
    <p:extLst>
      <p:ext uri="{BB962C8B-B14F-4D97-AF65-F5344CB8AC3E}">
        <p14:creationId xmlns:p14="http://schemas.microsoft.com/office/powerpoint/2010/main" val="326476866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iming>
    <p:tnLst>
      <p:par>
        <p:cTn id="1" dur="indefinite" restart="never" nodeType="tmRoot"/>
      </p:par>
    </p:tnLst>
  </p:timing>
  <p:hf hdr="0" ftr="0" dt="0"/>
  <p:txStyles>
    <p:titleStyle>
      <a:lvl1pPr algn="r" rtl="0" fontAlgn="base">
        <a:spcBef>
          <a:spcPct val="0"/>
        </a:spcBef>
        <a:spcAft>
          <a:spcPct val="0"/>
        </a:spcAft>
        <a:defRPr sz="3000">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fontAlgn="base">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fontAlgn="base">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fontAlgn="base">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46.xml"/><Relationship Id="rId4" Type="http://schemas.openxmlformats.org/officeDocument/2006/relationships/chart" Target="../charts/char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3A4D2503-F331-4D4E-976F-6808992E4A71}" type="slidenum">
              <a:rPr lang="en-US">
                <a:latin typeface="Calibri" panose="020F0502020204030204" pitchFamily="34" charset="0"/>
              </a:rPr>
              <a:pPr/>
              <a:t>1</a:t>
            </a:fld>
            <a:endParaRPr lang="en-US" dirty="0">
              <a:latin typeface="Calibri" panose="020F0502020204030204" pitchFamily="34" charset="0"/>
            </a:endParaRPr>
          </a:p>
        </p:txBody>
      </p:sp>
      <p:sp>
        <p:nvSpPr>
          <p:cNvPr id="56324" name="Rectangle 4"/>
          <p:cNvSpPr>
            <a:spLocks noGrp="1" noChangeArrowheads="1"/>
          </p:cNvSpPr>
          <p:nvPr>
            <p:ph type="ctrTitle"/>
          </p:nvPr>
        </p:nvSpPr>
        <p:spPr>
          <a:xfrm>
            <a:off x="838200" y="3429000"/>
            <a:ext cx="7772400" cy="1752600"/>
          </a:xfrm>
          <a:noFill/>
        </p:spPr>
        <p:txBody>
          <a:bodyPr anchor="b"/>
          <a:lstStyle/>
          <a:p>
            <a:r>
              <a:rPr lang="en-US" sz="3200" dirty="0" smtClean="0"/>
              <a:t/>
            </a:r>
            <a:br>
              <a:rPr lang="en-US" sz="3200" dirty="0" smtClean="0"/>
            </a:br>
            <a:r>
              <a:rPr lang="en-US" sz="3200" dirty="0" smtClean="0"/>
              <a:t>House Human Services Committee</a:t>
            </a:r>
            <a:br>
              <a:rPr lang="en-US" sz="3200" dirty="0" smtClean="0"/>
            </a:br>
            <a:r>
              <a:rPr lang="en-US" sz="3200" dirty="0" smtClean="0"/>
              <a:t>Interim Charge: Foster Care Redesign </a:t>
            </a:r>
            <a:endParaRPr lang="en-US" sz="3200" dirty="0"/>
          </a:p>
        </p:txBody>
      </p:sp>
      <p:sp>
        <p:nvSpPr>
          <p:cNvPr id="56325" name="Rectangle 5"/>
          <p:cNvSpPr>
            <a:spLocks noGrp="1" noChangeArrowheads="1"/>
          </p:cNvSpPr>
          <p:nvPr>
            <p:ph type="subTitle" idx="1"/>
          </p:nvPr>
        </p:nvSpPr>
        <p:spPr>
          <a:xfrm>
            <a:off x="685800" y="5356007"/>
            <a:ext cx="7924800" cy="1143000"/>
          </a:xfrm>
        </p:spPr>
        <p:txBody>
          <a:bodyPr/>
          <a:lstStyle/>
          <a:p>
            <a:pPr>
              <a:lnSpc>
                <a:spcPct val="90000"/>
              </a:lnSpc>
            </a:pPr>
            <a:r>
              <a:rPr lang="en-US" sz="2800" dirty="0"/>
              <a:t>Judge John Specia, DFPS </a:t>
            </a:r>
            <a:r>
              <a:rPr lang="en-US" sz="2800" dirty="0" smtClean="0"/>
              <a:t>Commissioner </a:t>
            </a:r>
          </a:p>
          <a:p>
            <a:pPr>
              <a:lnSpc>
                <a:spcPct val="90000"/>
              </a:lnSpc>
            </a:pPr>
            <a:r>
              <a:rPr lang="en-US" sz="2800" i="1" dirty="0" smtClean="0">
                <a:solidFill>
                  <a:schemeClr val="accent4">
                    <a:lumMod val="75000"/>
                    <a:lumOff val="25000"/>
                  </a:schemeClr>
                </a:solidFill>
              </a:rPr>
              <a:t>April 15, 2014</a:t>
            </a:r>
            <a:endParaRPr lang="en-US" sz="2800" i="1" dirty="0">
              <a:solidFill>
                <a:schemeClr val="accent4">
                  <a:lumMod val="75000"/>
                  <a:lumOff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020C72-5B05-4446-B2D9-0A8BE9D707D8}" type="slidenum">
              <a:rPr lang="en-US" smtClean="0"/>
              <a:pPr/>
              <a:t>10</a:t>
            </a:fld>
            <a:endParaRPr lang="en-US" dirty="0"/>
          </a:p>
        </p:txBody>
      </p:sp>
      <p:sp>
        <p:nvSpPr>
          <p:cNvPr id="6" name="Rectangle 2"/>
          <p:cNvSpPr>
            <a:spLocks noGrp="1" noChangeArrowheads="1"/>
          </p:cNvSpPr>
          <p:nvPr>
            <p:ph type="title"/>
          </p:nvPr>
        </p:nvSpPr>
        <p:spPr>
          <a:xfrm>
            <a:off x="2286000" y="0"/>
            <a:ext cx="6477000" cy="1066800"/>
          </a:xfrm>
        </p:spPr>
        <p:txBody>
          <a:bodyPr/>
          <a:lstStyle/>
          <a:p>
            <a:r>
              <a:rPr lang="en-US" dirty="0" smtClean="0">
                <a:solidFill>
                  <a:srgbClr val="000000"/>
                </a:solidFill>
              </a:rPr>
              <a:t>Regions 2&amp;9</a:t>
            </a:r>
            <a:r>
              <a:rPr lang="en-US" dirty="0">
                <a:solidFill>
                  <a:srgbClr val="000000"/>
                </a:solidFill>
              </a:rPr>
              <a:t/>
            </a:r>
            <a:br>
              <a:rPr lang="en-US" dirty="0">
                <a:solidFill>
                  <a:srgbClr val="000000"/>
                </a:solidFill>
              </a:rPr>
            </a:br>
            <a:r>
              <a:rPr lang="en-US" dirty="0" smtClean="0">
                <a:solidFill>
                  <a:srgbClr val="000000"/>
                </a:solidFill>
              </a:rPr>
              <a:t>Providence Service Corporation</a:t>
            </a:r>
            <a:endParaRPr lang="en-US" sz="2900" dirty="0">
              <a:solidFill>
                <a:srgbClr val="000076"/>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94317627"/>
              </p:ext>
            </p:extLst>
          </p:nvPr>
        </p:nvGraphicFramePr>
        <p:xfrm>
          <a:off x="152400" y="1219200"/>
          <a:ext cx="8686800" cy="4800599"/>
        </p:xfrm>
        <a:graphic>
          <a:graphicData uri="http://schemas.openxmlformats.org/drawingml/2006/table">
            <a:tbl>
              <a:tblPr firstRow="1" bandRow="1">
                <a:tableStyleId>{5DA37D80-6434-44D0-A028-1B22A696006F}</a:tableStyleId>
              </a:tblPr>
              <a:tblGrid>
                <a:gridCol w="1219200"/>
                <a:gridCol w="2362200"/>
                <a:gridCol w="990600"/>
                <a:gridCol w="1219200"/>
                <a:gridCol w="1447800"/>
                <a:gridCol w="1447800"/>
              </a:tblGrid>
              <a:tr h="624687">
                <a:tc>
                  <a:txBody>
                    <a:bodyPr/>
                    <a:lstStyle/>
                    <a:p>
                      <a:pPr algn="ctr"/>
                      <a:r>
                        <a:rPr lang="en-US" sz="1200" dirty="0" smtClean="0">
                          <a:solidFill>
                            <a:schemeClr val="accent6">
                              <a:lumMod val="75000"/>
                            </a:schemeClr>
                          </a:solidFill>
                          <a:latin typeface="Calibri" panose="020F0502020204030204" pitchFamily="34" charset="0"/>
                        </a:rPr>
                        <a:t>Performance</a:t>
                      </a:r>
                      <a:r>
                        <a:rPr lang="en-US" sz="1200" baseline="0" dirty="0" smtClean="0">
                          <a:solidFill>
                            <a:schemeClr val="accent6">
                              <a:lumMod val="75000"/>
                            </a:schemeClr>
                          </a:solidFill>
                          <a:latin typeface="Calibri" panose="020F0502020204030204" pitchFamily="34" charset="0"/>
                        </a:rPr>
                        <a:t> Metric</a:t>
                      </a:r>
                      <a:endParaRPr lang="en-US" sz="1200" b="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Indicators </a:t>
                      </a:r>
                      <a:endParaRPr lang="en-US" sz="1200" b="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2 Year Baseline</a:t>
                      </a:r>
                      <a:endParaRPr lang="en-US" sz="1200" b="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Target</a:t>
                      </a:r>
                      <a:r>
                        <a:rPr lang="en-US" sz="1200" baseline="0" dirty="0" smtClean="0">
                          <a:solidFill>
                            <a:schemeClr val="accent6">
                              <a:lumMod val="75000"/>
                            </a:schemeClr>
                          </a:solidFill>
                          <a:latin typeface="Calibri" panose="020F0502020204030204" pitchFamily="34" charset="0"/>
                        </a:rPr>
                        <a:t> for SSCC Performance </a:t>
                      </a:r>
                      <a:endParaRPr lang="en-US" sz="1200" b="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Actual Performance 8/26/13-11/30/13</a:t>
                      </a:r>
                      <a:endParaRPr lang="en-US" sz="1200" b="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Actual</a:t>
                      </a:r>
                      <a:r>
                        <a:rPr lang="en-US" sz="1200" baseline="0" dirty="0" smtClean="0">
                          <a:solidFill>
                            <a:schemeClr val="accent6">
                              <a:lumMod val="75000"/>
                            </a:schemeClr>
                          </a:solidFill>
                          <a:latin typeface="Calibri" panose="020F0502020204030204" pitchFamily="34" charset="0"/>
                        </a:rPr>
                        <a:t> </a:t>
                      </a:r>
                      <a:r>
                        <a:rPr lang="en-US" sz="1200" dirty="0" smtClean="0">
                          <a:solidFill>
                            <a:schemeClr val="accent6">
                              <a:lumMod val="75000"/>
                            </a:schemeClr>
                          </a:solidFill>
                          <a:latin typeface="Calibri" panose="020F0502020204030204" pitchFamily="34" charset="0"/>
                        </a:rPr>
                        <a:t>Performance 12/1/13-2/28/14</a:t>
                      </a:r>
                      <a:endParaRPr lang="en-US" sz="1200" b="0" dirty="0">
                        <a:solidFill>
                          <a:schemeClr val="accent6">
                            <a:lumMod val="75000"/>
                          </a:schemeClr>
                        </a:solidFill>
                        <a:latin typeface="Calibri" panose="020F0502020204030204" pitchFamily="34" charset="0"/>
                      </a:endParaRPr>
                    </a:p>
                  </a:txBody>
                  <a:tcPr/>
                </a:tc>
              </a:tr>
              <a:tr h="654434">
                <a:tc>
                  <a:txBody>
                    <a:bodyPr/>
                    <a:lstStyle/>
                    <a:p>
                      <a:pPr algn="ctr"/>
                      <a:r>
                        <a:rPr lang="en-US" sz="1200" dirty="0" smtClean="0">
                          <a:solidFill>
                            <a:schemeClr val="accent6">
                              <a:lumMod val="75000"/>
                            </a:schemeClr>
                          </a:solidFill>
                          <a:latin typeface="Calibri" panose="020F0502020204030204" pitchFamily="34" charset="0"/>
                        </a:rPr>
                        <a:t>Safety </a:t>
                      </a:r>
                    </a:p>
                  </a:txBody>
                  <a:tcPr/>
                </a:tc>
                <a:tc>
                  <a:txBody>
                    <a:bodyPr/>
                    <a:lstStyle/>
                    <a:p>
                      <a:pPr algn="ctr"/>
                      <a:r>
                        <a:rPr lang="en-US" sz="1200" dirty="0" smtClean="0">
                          <a:solidFill>
                            <a:schemeClr val="accent6">
                              <a:lumMod val="75000"/>
                            </a:schemeClr>
                          </a:solidFill>
                          <a:latin typeface="Calibri" panose="020F0502020204030204" pitchFamily="34" charset="0"/>
                        </a:rPr>
                        <a:t>% who do not experience abuse,</a:t>
                      </a:r>
                      <a:r>
                        <a:rPr lang="en-US" sz="1200" baseline="0" dirty="0" smtClean="0">
                          <a:solidFill>
                            <a:schemeClr val="accent6">
                              <a:lumMod val="75000"/>
                            </a:schemeClr>
                          </a:solidFill>
                          <a:latin typeface="Calibri" panose="020F0502020204030204" pitchFamily="34" charset="0"/>
                        </a:rPr>
                        <a:t> neglect, or exploitation while placed with SSCC</a:t>
                      </a:r>
                      <a:endParaRPr lang="en-US" sz="120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99.7%</a:t>
                      </a:r>
                      <a:endParaRPr lang="en-US" sz="120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100%</a:t>
                      </a:r>
                      <a:endParaRPr lang="en-US" sz="120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100%</a:t>
                      </a:r>
                      <a:endParaRPr lang="en-US" sz="1200" dirty="0">
                        <a:solidFill>
                          <a:schemeClr val="accent6">
                            <a:lumMod val="75000"/>
                          </a:schemeClr>
                        </a:solidFill>
                        <a:latin typeface="Calibri" panose="020F0502020204030204" pitchFamily="34" charset="0"/>
                      </a:endParaRPr>
                    </a:p>
                  </a:txBody>
                  <a:tcPr>
                    <a:solidFill>
                      <a:schemeClr val="accent2">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latin typeface="Calibri" panose="020F0502020204030204" pitchFamily="34" charset="0"/>
                        </a:rPr>
                        <a:t> </a:t>
                      </a:r>
                      <a:r>
                        <a:rPr lang="en-US" sz="1200" dirty="0" smtClean="0">
                          <a:solidFill>
                            <a:schemeClr val="accent6">
                              <a:lumMod val="75000"/>
                            </a:schemeClr>
                          </a:solidFill>
                          <a:latin typeface="Calibri" panose="020F0502020204030204" pitchFamily="34" charset="0"/>
                        </a:rPr>
                        <a:t>100%</a:t>
                      </a:r>
                    </a:p>
                    <a:p>
                      <a:endParaRPr lang="en-US" sz="1200" dirty="0">
                        <a:solidFill>
                          <a:srgbClr val="FF0000"/>
                        </a:solidFill>
                        <a:latin typeface="Calibri" panose="020F0502020204030204" pitchFamily="34" charset="0"/>
                      </a:endParaRPr>
                    </a:p>
                  </a:txBody>
                  <a:tcPr/>
                </a:tc>
              </a:tr>
              <a:tr h="841415">
                <a:tc>
                  <a:txBody>
                    <a:bodyPr/>
                    <a:lstStyle/>
                    <a:p>
                      <a:pPr algn="ctr"/>
                      <a:r>
                        <a:rPr lang="en-US" sz="1200" dirty="0" smtClean="0">
                          <a:solidFill>
                            <a:schemeClr val="accent6">
                              <a:lumMod val="75000"/>
                            </a:schemeClr>
                          </a:solidFill>
                          <a:latin typeface="Calibri" panose="020F0502020204030204" pitchFamily="34" charset="0"/>
                        </a:rPr>
                        <a:t>Stability </a:t>
                      </a:r>
                    </a:p>
                  </a:txBody>
                  <a:tcPr/>
                </a:tc>
                <a:tc>
                  <a:txBody>
                    <a:bodyPr/>
                    <a:lstStyle/>
                    <a:p>
                      <a:pPr algn="ctr"/>
                      <a:r>
                        <a:rPr lang="en-US" sz="1200" dirty="0" smtClean="0">
                          <a:solidFill>
                            <a:schemeClr val="accent6">
                              <a:lumMod val="75000"/>
                            </a:schemeClr>
                          </a:solidFill>
                          <a:latin typeface="Calibri" panose="020F0502020204030204" pitchFamily="34" charset="0"/>
                        </a:rPr>
                        <a:t>% who</a:t>
                      </a:r>
                      <a:r>
                        <a:rPr lang="en-US" sz="1200" baseline="0" dirty="0" smtClean="0">
                          <a:solidFill>
                            <a:schemeClr val="accent6">
                              <a:lumMod val="75000"/>
                            </a:schemeClr>
                          </a:solidFill>
                          <a:latin typeface="Calibri" panose="020F0502020204030204" pitchFamily="34" charset="0"/>
                        </a:rPr>
                        <a:t> did not have a placement change during the previous 12 months, counting only changes that occur while in the SSCC’s care</a:t>
                      </a:r>
                      <a:endParaRPr lang="en-US" sz="120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64.1%</a:t>
                      </a:r>
                      <a:endParaRPr lang="en-US" sz="120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66.1%</a:t>
                      </a:r>
                      <a:endParaRPr lang="en-US" sz="120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94.1%</a:t>
                      </a:r>
                      <a:endParaRPr lang="en-US" sz="1200" dirty="0">
                        <a:solidFill>
                          <a:schemeClr val="accent6">
                            <a:lumMod val="75000"/>
                          </a:schemeClr>
                        </a:solidFill>
                        <a:latin typeface="Calibri" panose="020F0502020204030204" pitchFamily="34" charset="0"/>
                      </a:endParaRPr>
                    </a:p>
                  </a:txBody>
                  <a:tcPr>
                    <a:solidFill>
                      <a:schemeClr val="bg1"/>
                    </a:solidFill>
                  </a:tcPr>
                </a:tc>
                <a:tc>
                  <a:txBody>
                    <a:bodyPr/>
                    <a:lstStyle/>
                    <a:p>
                      <a:r>
                        <a:rPr lang="en-US" sz="1200" kern="1200" dirty="0" smtClean="0">
                          <a:solidFill>
                            <a:schemeClr val="accent6">
                              <a:lumMod val="75000"/>
                            </a:schemeClr>
                          </a:solidFill>
                          <a:latin typeface="Calibri" panose="020F0502020204030204" pitchFamily="34" charset="0"/>
                          <a:ea typeface="+mn-ea"/>
                          <a:cs typeface="+mn-cs"/>
                        </a:rPr>
                        <a:t>87.9%</a:t>
                      </a:r>
                      <a:endParaRPr lang="en-US" sz="1200" kern="1200" dirty="0">
                        <a:solidFill>
                          <a:schemeClr val="accent6">
                            <a:lumMod val="75000"/>
                          </a:schemeClr>
                        </a:solidFill>
                        <a:latin typeface="Calibri" panose="020F0502020204030204" pitchFamily="34" charset="0"/>
                        <a:ea typeface="+mn-ea"/>
                        <a:cs typeface="+mn-cs"/>
                      </a:endParaRPr>
                    </a:p>
                  </a:txBody>
                  <a:tcPr/>
                </a:tc>
              </a:tr>
              <a:tr h="467453">
                <a:tc>
                  <a:txBody>
                    <a:bodyPr/>
                    <a:lstStyle/>
                    <a:p>
                      <a:pPr algn="ctr"/>
                      <a:r>
                        <a:rPr lang="en-US" sz="1200" dirty="0" smtClean="0">
                          <a:solidFill>
                            <a:schemeClr val="accent6">
                              <a:lumMod val="75000"/>
                            </a:schemeClr>
                          </a:solidFill>
                          <a:latin typeface="Calibri" panose="020F0502020204030204" pitchFamily="34" charset="0"/>
                        </a:rPr>
                        <a:t>Maintaining Connections</a:t>
                      </a:r>
                    </a:p>
                  </a:txBody>
                  <a:tcPr/>
                </a:tc>
                <a:tc>
                  <a:txBody>
                    <a:bodyPr/>
                    <a:lstStyle/>
                    <a:p>
                      <a:pPr algn="ctr"/>
                      <a:r>
                        <a:rPr lang="en-US" sz="1200" dirty="0" smtClean="0">
                          <a:solidFill>
                            <a:schemeClr val="accent6">
                              <a:lumMod val="75000"/>
                            </a:schemeClr>
                          </a:solidFill>
                          <a:latin typeface="Calibri" panose="020F0502020204030204" pitchFamily="34" charset="0"/>
                        </a:rPr>
                        <a:t>% of cases where all siblings are placed together</a:t>
                      </a:r>
                      <a:endParaRPr lang="en-US" sz="120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63.6%</a:t>
                      </a:r>
                      <a:endParaRPr lang="en-US" sz="120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64.6%</a:t>
                      </a:r>
                      <a:endParaRPr lang="en-US" sz="120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76.3%</a:t>
                      </a:r>
                      <a:endParaRPr lang="en-US" sz="1200" dirty="0">
                        <a:solidFill>
                          <a:schemeClr val="accent6">
                            <a:lumMod val="75000"/>
                          </a:schemeClr>
                        </a:solidFill>
                        <a:latin typeface="Calibri" panose="020F0502020204030204" pitchFamily="34" charset="0"/>
                      </a:endParaRPr>
                    </a:p>
                  </a:txBody>
                  <a:tcPr>
                    <a:solidFill>
                      <a:schemeClr val="accent2">
                        <a:alpha val="20000"/>
                      </a:schemeClr>
                    </a:solidFill>
                  </a:tcPr>
                </a:tc>
                <a:tc>
                  <a:txBody>
                    <a:bodyPr/>
                    <a:lstStyle/>
                    <a:p>
                      <a:r>
                        <a:rPr lang="en-US" sz="1200" dirty="0" smtClean="0">
                          <a:solidFill>
                            <a:schemeClr val="accent6">
                              <a:lumMod val="75000"/>
                            </a:schemeClr>
                          </a:solidFill>
                          <a:latin typeface="Calibri" panose="020F0502020204030204" pitchFamily="34" charset="0"/>
                        </a:rPr>
                        <a:t>60.3%</a:t>
                      </a:r>
                      <a:endParaRPr lang="en-US" sz="1200" dirty="0">
                        <a:solidFill>
                          <a:schemeClr val="accent6">
                            <a:lumMod val="75000"/>
                          </a:schemeClr>
                        </a:solidFill>
                        <a:latin typeface="Calibri" panose="020F0502020204030204" pitchFamily="34" charset="0"/>
                      </a:endParaRPr>
                    </a:p>
                  </a:txBody>
                  <a:tcPr/>
                </a:tc>
              </a:tr>
              <a:tr h="841415">
                <a:tc>
                  <a:txBody>
                    <a:bodyPr/>
                    <a:lstStyle/>
                    <a:p>
                      <a:pPr algn="ctr"/>
                      <a:r>
                        <a:rPr lang="en-US" sz="1200" dirty="0" smtClean="0">
                          <a:solidFill>
                            <a:schemeClr val="accent6">
                              <a:lumMod val="75000"/>
                            </a:schemeClr>
                          </a:solidFill>
                          <a:latin typeface="Calibri" panose="020F0502020204030204" pitchFamily="34" charset="0"/>
                        </a:rPr>
                        <a:t>Maintaining Connections</a:t>
                      </a:r>
                      <a:endParaRPr lang="en-US" sz="120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 who have at least</a:t>
                      </a:r>
                      <a:r>
                        <a:rPr lang="en-US" sz="1200" baseline="0" dirty="0" smtClean="0">
                          <a:solidFill>
                            <a:schemeClr val="accent6">
                              <a:lumMod val="75000"/>
                            </a:schemeClr>
                          </a:solidFill>
                          <a:latin typeface="Calibri" panose="020F0502020204030204" pitchFamily="34" charset="0"/>
                        </a:rPr>
                        <a:t> one monthly contact with a significant other or family member who is not a parent or sibling </a:t>
                      </a:r>
                      <a:endParaRPr lang="en-US" sz="120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78.7%</a:t>
                      </a:r>
                      <a:endParaRPr lang="en-US" sz="120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80.7%</a:t>
                      </a:r>
                      <a:endParaRPr lang="en-US" sz="120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81.9%</a:t>
                      </a:r>
                      <a:endParaRPr lang="en-US" sz="1200" dirty="0">
                        <a:solidFill>
                          <a:schemeClr val="accent6">
                            <a:lumMod val="75000"/>
                          </a:schemeClr>
                        </a:solidFill>
                        <a:latin typeface="Calibri" panose="020F0502020204030204" pitchFamily="34" charset="0"/>
                      </a:endParaRPr>
                    </a:p>
                  </a:txBody>
                  <a:tcPr>
                    <a:solidFill>
                      <a:schemeClr val="bg1"/>
                    </a:solidFill>
                  </a:tcPr>
                </a:tc>
                <a:tc>
                  <a:txBody>
                    <a:bodyPr/>
                    <a:lstStyle/>
                    <a:p>
                      <a:r>
                        <a:rPr lang="en-US" sz="1200" dirty="0" smtClean="0">
                          <a:solidFill>
                            <a:schemeClr val="accent6">
                              <a:lumMod val="75000"/>
                            </a:schemeClr>
                          </a:solidFill>
                          <a:latin typeface="Calibri" panose="020F0502020204030204" pitchFamily="34" charset="0"/>
                        </a:rPr>
                        <a:t>82.8%</a:t>
                      </a:r>
                      <a:endParaRPr lang="en-US" sz="1200" dirty="0">
                        <a:solidFill>
                          <a:schemeClr val="accent6">
                            <a:lumMod val="75000"/>
                          </a:schemeClr>
                        </a:solidFill>
                        <a:latin typeface="Calibri" panose="020F0502020204030204" pitchFamily="34" charset="0"/>
                      </a:endParaRPr>
                    </a:p>
                  </a:txBody>
                  <a:tcPr/>
                </a:tc>
              </a:tr>
              <a:tr h="654434">
                <a:tc>
                  <a:txBody>
                    <a:bodyPr/>
                    <a:lstStyle/>
                    <a:p>
                      <a:pPr algn="ctr"/>
                      <a:r>
                        <a:rPr lang="en-US" sz="1200" dirty="0" smtClean="0">
                          <a:solidFill>
                            <a:schemeClr val="accent6">
                              <a:lumMod val="75000"/>
                            </a:schemeClr>
                          </a:solidFill>
                          <a:latin typeface="Calibri" panose="020F0502020204030204" pitchFamily="34" charset="0"/>
                        </a:rPr>
                        <a:t>Youth fully</a:t>
                      </a:r>
                      <a:r>
                        <a:rPr lang="en-US" sz="1200" baseline="0" dirty="0" smtClean="0">
                          <a:solidFill>
                            <a:schemeClr val="accent6">
                              <a:lumMod val="75000"/>
                            </a:schemeClr>
                          </a:solidFill>
                          <a:latin typeface="Calibri" panose="020F0502020204030204" pitchFamily="34" charset="0"/>
                        </a:rPr>
                        <a:t> prepared for adulthood </a:t>
                      </a:r>
                      <a:endParaRPr lang="en-US" sz="120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 of 17</a:t>
                      </a:r>
                      <a:r>
                        <a:rPr lang="en-US" sz="1200" baseline="0" dirty="0" smtClean="0">
                          <a:solidFill>
                            <a:schemeClr val="accent6">
                              <a:lumMod val="75000"/>
                            </a:schemeClr>
                          </a:solidFill>
                          <a:latin typeface="Calibri" panose="020F0502020204030204" pitchFamily="34" charset="0"/>
                        </a:rPr>
                        <a:t> year olds who have completed PAL Life Skills Training </a:t>
                      </a:r>
                      <a:endParaRPr lang="en-US" sz="120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75.3%</a:t>
                      </a:r>
                      <a:endParaRPr lang="en-US" sz="120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80.0%</a:t>
                      </a:r>
                      <a:endParaRPr lang="en-US" sz="120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66.7%</a:t>
                      </a:r>
                      <a:endParaRPr lang="en-US" sz="1200" dirty="0">
                        <a:solidFill>
                          <a:schemeClr val="accent6">
                            <a:lumMod val="75000"/>
                          </a:schemeClr>
                        </a:solidFill>
                        <a:latin typeface="Calibri" panose="020F0502020204030204" pitchFamily="34" charset="0"/>
                      </a:endParaRPr>
                    </a:p>
                  </a:txBody>
                  <a:tcPr>
                    <a:solidFill>
                      <a:schemeClr val="accent2">
                        <a:alpha val="20000"/>
                      </a:schemeClr>
                    </a:solidFill>
                  </a:tcPr>
                </a:tc>
                <a:tc>
                  <a:txBody>
                    <a:bodyPr/>
                    <a:lstStyle/>
                    <a:p>
                      <a:r>
                        <a:rPr lang="en-US" sz="1200" dirty="0" smtClean="0">
                          <a:solidFill>
                            <a:schemeClr val="accent6">
                              <a:lumMod val="75000"/>
                            </a:schemeClr>
                          </a:solidFill>
                          <a:latin typeface="Calibri" panose="020F0502020204030204" pitchFamily="34" charset="0"/>
                        </a:rPr>
                        <a:t>88.2%</a:t>
                      </a:r>
                      <a:endParaRPr lang="en-US" sz="1200" dirty="0">
                        <a:solidFill>
                          <a:schemeClr val="accent6">
                            <a:lumMod val="75000"/>
                          </a:schemeClr>
                        </a:solidFill>
                        <a:latin typeface="Calibri" panose="020F0502020204030204" pitchFamily="34" charset="0"/>
                      </a:endParaRPr>
                    </a:p>
                  </a:txBody>
                  <a:tcPr/>
                </a:tc>
              </a:tr>
              <a:tr h="716761">
                <a:tc>
                  <a:txBody>
                    <a:bodyPr/>
                    <a:lstStyle/>
                    <a:p>
                      <a:pPr algn="ctr"/>
                      <a:r>
                        <a:rPr lang="en-US" sz="1200" dirty="0" smtClean="0">
                          <a:solidFill>
                            <a:schemeClr val="accent6">
                              <a:lumMod val="75000"/>
                            </a:schemeClr>
                          </a:solidFill>
                          <a:latin typeface="Calibri" panose="020F0502020204030204" pitchFamily="34" charset="0"/>
                        </a:rPr>
                        <a:t>Least Restrictive Placement </a:t>
                      </a:r>
                      <a:endParaRPr lang="en-US" sz="120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 placed in foster family home </a:t>
                      </a:r>
                      <a:endParaRPr lang="en-US" sz="120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68.1%</a:t>
                      </a:r>
                      <a:endParaRPr lang="en-US" sz="120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69.1%</a:t>
                      </a:r>
                      <a:endParaRPr lang="en-US" sz="1200" dirty="0">
                        <a:solidFill>
                          <a:schemeClr val="accent6">
                            <a:lumMod val="75000"/>
                          </a:schemeClr>
                        </a:solidFill>
                        <a:latin typeface="Calibri" panose="020F0502020204030204" pitchFamily="34" charset="0"/>
                      </a:endParaRPr>
                    </a:p>
                  </a:txBody>
                  <a:tcPr/>
                </a:tc>
                <a:tc>
                  <a:txBody>
                    <a:bodyPr/>
                    <a:lstStyle/>
                    <a:p>
                      <a:pPr algn="ctr"/>
                      <a:r>
                        <a:rPr lang="en-US" sz="1200" dirty="0" smtClean="0">
                          <a:solidFill>
                            <a:schemeClr val="accent6">
                              <a:lumMod val="75000"/>
                            </a:schemeClr>
                          </a:solidFill>
                          <a:latin typeface="Calibri" panose="020F0502020204030204" pitchFamily="34" charset="0"/>
                        </a:rPr>
                        <a:t>57.9%</a:t>
                      </a:r>
                      <a:endParaRPr lang="en-US" sz="1200" dirty="0">
                        <a:solidFill>
                          <a:schemeClr val="accent6">
                            <a:lumMod val="75000"/>
                          </a:schemeClr>
                        </a:solidFill>
                        <a:latin typeface="Calibri" panose="020F0502020204030204" pitchFamily="34" charset="0"/>
                      </a:endParaRPr>
                    </a:p>
                  </a:txBody>
                  <a:tcPr>
                    <a:solidFill>
                      <a:schemeClr val="bg1"/>
                    </a:solidFill>
                  </a:tcPr>
                </a:tc>
                <a:tc>
                  <a:txBody>
                    <a:bodyPr/>
                    <a:lstStyle/>
                    <a:p>
                      <a:r>
                        <a:rPr lang="en-US" sz="1200" dirty="0" smtClean="0">
                          <a:solidFill>
                            <a:schemeClr val="accent6">
                              <a:lumMod val="75000"/>
                            </a:schemeClr>
                          </a:solidFill>
                          <a:latin typeface="Calibri" panose="020F0502020204030204" pitchFamily="34" charset="0"/>
                        </a:rPr>
                        <a:t>66.6%</a:t>
                      </a:r>
                      <a:endParaRPr lang="en-US" sz="1200" dirty="0">
                        <a:solidFill>
                          <a:schemeClr val="accent6">
                            <a:lumMod val="75000"/>
                          </a:schemeClr>
                        </a:solidFill>
                        <a:latin typeface="Calibri" panose="020F0502020204030204" pitchFamily="34" charset="0"/>
                      </a:endParaRPr>
                    </a:p>
                  </a:txBody>
                  <a:tcPr/>
                </a:tc>
              </a:tr>
            </a:tbl>
          </a:graphicData>
        </a:graphic>
      </p:graphicFrame>
      <p:sp>
        <p:nvSpPr>
          <p:cNvPr id="7" name="Footer Placeholder 6"/>
          <p:cNvSpPr>
            <a:spLocks noGrp="1"/>
          </p:cNvSpPr>
          <p:nvPr>
            <p:ph type="ftr" sz="quarter" idx="11"/>
          </p:nvPr>
        </p:nvSpPr>
        <p:spPr>
          <a:xfrm>
            <a:off x="457200" y="6245225"/>
            <a:ext cx="3657600" cy="476250"/>
          </a:xfrm>
        </p:spPr>
        <p:txBody>
          <a:bodyPr/>
          <a:lstStyle/>
          <a:p>
            <a:pPr algn="l"/>
            <a:r>
              <a:rPr lang="en-US" sz="1200" dirty="0" smtClean="0"/>
              <a:t>Note: 2 year baseline is DFPS' performance</a:t>
            </a:r>
            <a:endParaRPr lang="en-US" sz="1200" dirty="0"/>
          </a:p>
        </p:txBody>
      </p:sp>
    </p:spTree>
    <p:extLst>
      <p:ext uri="{BB962C8B-B14F-4D97-AF65-F5344CB8AC3E}">
        <p14:creationId xmlns:p14="http://schemas.microsoft.com/office/powerpoint/2010/main" val="217028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6172200" cy="990600"/>
          </a:xfrm>
        </p:spPr>
        <p:txBody>
          <a:bodyPr/>
          <a:lstStyle/>
          <a:p>
            <a:r>
              <a:rPr lang="en-US" dirty="0" smtClean="0">
                <a:solidFill>
                  <a:srgbClr val="000000"/>
                </a:solidFill>
              </a:rPr>
              <a:t>Outcome Evaluation Process</a:t>
            </a:r>
            <a:endParaRPr lang="en-US" dirty="0"/>
          </a:p>
        </p:txBody>
      </p:sp>
      <p:sp>
        <p:nvSpPr>
          <p:cNvPr id="3" name="Content Placeholder 2"/>
          <p:cNvSpPr>
            <a:spLocks noGrp="1"/>
          </p:cNvSpPr>
          <p:nvPr>
            <p:ph idx="1"/>
          </p:nvPr>
        </p:nvSpPr>
        <p:spPr>
          <a:xfrm>
            <a:off x="381000" y="1219200"/>
            <a:ext cx="8382000" cy="4800599"/>
          </a:xfrm>
        </p:spPr>
        <p:txBody>
          <a:bodyPr/>
          <a:lstStyle/>
          <a:p>
            <a:r>
              <a:rPr lang="en-US" sz="2000" dirty="0" smtClean="0"/>
              <a:t>DFPS is currently assessing </a:t>
            </a:r>
            <a:r>
              <a:rPr lang="en-US" sz="2000" dirty="0"/>
              <a:t>permanency outcomes, placement stability, and re-entry rates </a:t>
            </a:r>
            <a:r>
              <a:rPr lang="en-US" sz="2000" dirty="0" smtClean="0"/>
              <a:t>with the assistance of the University </a:t>
            </a:r>
            <a:r>
              <a:rPr lang="en-US" sz="2000" dirty="0"/>
              <a:t>of Chicago’s Chapin </a:t>
            </a:r>
            <a:r>
              <a:rPr lang="en-US" sz="2000" dirty="0" smtClean="0"/>
              <a:t>Hall</a:t>
            </a:r>
          </a:p>
          <a:p>
            <a:endParaRPr lang="en-US" sz="2000" dirty="0"/>
          </a:p>
          <a:p>
            <a:r>
              <a:rPr lang="en-US" sz="2000" dirty="0" smtClean="0"/>
              <a:t>The University of Colorado’s </a:t>
            </a:r>
            <a:r>
              <a:rPr lang="en-US" sz="2000" dirty="0" err="1" smtClean="0"/>
              <a:t>Kempe</a:t>
            </a:r>
            <a:r>
              <a:rPr lang="en-US" sz="2000" dirty="0" smtClean="0"/>
              <a:t> Center for the Prevention and Treatment of Child Abuse and Neglect is providing assistance with the work to assess the percentage of placements made within </a:t>
            </a:r>
            <a:r>
              <a:rPr lang="en-US" sz="2000" dirty="0"/>
              <a:t>50 miles of </a:t>
            </a:r>
            <a:r>
              <a:rPr lang="en-US" sz="2000" dirty="0" smtClean="0"/>
              <a:t>the child’s home of removal.</a:t>
            </a:r>
          </a:p>
          <a:p>
            <a:endParaRPr lang="en-US" sz="2000" dirty="0"/>
          </a:p>
          <a:p>
            <a:r>
              <a:rPr lang="en-US" sz="2000" dirty="0" smtClean="0"/>
              <a:t>Performance </a:t>
            </a:r>
            <a:r>
              <a:rPr lang="en-US" sz="2000" dirty="0"/>
              <a:t>data will be reported </a:t>
            </a:r>
            <a:r>
              <a:rPr lang="en-US" sz="2000" dirty="0" smtClean="0"/>
              <a:t>and published on website every </a:t>
            </a:r>
            <a:r>
              <a:rPr lang="en-US" sz="2000" dirty="0"/>
              <a:t>6 months.  </a:t>
            </a:r>
            <a:endParaRPr lang="en-US" sz="2000" dirty="0" smtClean="0"/>
          </a:p>
          <a:p>
            <a:pPr marL="0" indent="0">
              <a:buNone/>
            </a:pPr>
            <a:endParaRPr lang="en-US" sz="2000" dirty="0"/>
          </a:p>
          <a:p>
            <a:r>
              <a:rPr lang="en-US" sz="2000" dirty="0"/>
              <a:t>A Continuous Quality Improvement </a:t>
            </a:r>
            <a:r>
              <a:rPr lang="en-US" sz="2000" dirty="0" smtClean="0"/>
              <a:t>process will be used to help ensure every opportunity to improve outcomes for children and youth in the care of the SSCC.</a:t>
            </a:r>
            <a:endParaRPr lang="en-US" sz="1600" dirty="0"/>
          </a:p>
          <a:p>
            <a:endParaRPr lang="en-US" dirty="0"/>
          </a:p>
        </p:txBody>
      </p:sp>
      <p:sp>
        <p:nvSpPr>
          <p:cNvPr id="4" name="Slide Number Placeholder 3"/>
          <p:cNvSpPr>
            <a:spLocks noGrp="1"/>
          </p:cNvSpPr>
          <p:nvPr>
            <p:ph type="sldNum" sz="quarter" idx="12"/>
          </p:nvPr>
        </p:nvSpPr>
        <p:spPr/>
        <p:txBody>
          <a:bodyPr/>
          <a:lstStyle/>
          <a:p>
            <a:fld id="{BB020C72-5B05-4446-B2D9-0A8BE9D707D8}"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3576316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6324600" cy="914400"/>
          </a:xfrm>
        </p:spPr>
        <p:txBody>
          <a:bodyPr/>
          <a:lstStyle/>
          <a:p>
            <a:r>
              <a:rPr lang="en-US" dirty="0" smtClean="0">
                <a:solidFill>
                  <a:srgbClr val="000000"/>
                </a:solidFill>
              </a:rPr>
              <a:t>What Have We Learned During </a:t>
            </a:r>
            <a:br>
              <a:rPr lang="en-US" dirty="0" smtClean="0">
                <a:solidFill>
                  <a:srgbClr val="000000"/>
                </a:solidFill>
              </a:rPr>
            </a:br>
            <a:r>
              <a:rPr lang="en-US" dirty="0" smtClean="0">
                <a:solidFill>
                  <a:srgbClr val="000000"/>
                </a:solidFill>
              </a:rPr>
              <a:t>The Initial Implementation? </a:t>
            </a:r>
            <a:endParaRPr lang="en-US" dirty="0"/>
          </a:p>
        </p:txBody>
      </p:sp>
      <p:sp>
        <p:nvSpPr>
          <p:cNvPr id="3" name="Content Placeholder 2"/>
          <p:cNvSpPr>
            <a:spLocks noGrp="1"/>
          </p:cNvSpPr>
          <p:nvPr>
            <p:ph idx="1"/>
          </p:nvPr>
        </p:nvSpPr>
        <p:spPr>
          <a:xfrm>
            <a:off x="381000" y="1219199"/>
            <a:ext cx="8229600" cy="4876801"/>
          </a:xfrm>
        </p:spPr>
        <p:txBody>
          <a:bodyPr/>
          <a:lstStyle/>
          <a:p>
            <a:r>
              <a:rPr lang="en-US" sz="2400" b="1" dirty="0" smtClean="0"/>
              <a:t>Automation</a:t>
            </a:r>
            <a:r>
              <a:rPr lang="en-US" sz="2400" b="1" dirty="0"/>
              <a:t>: </a:t>
            </a:r>
          </a:p>
          <a:p>
            <a:pPr lvl="1"/>
            <a:r>
              <a:rPr lang="en-US" sz="1800" dirty="0" smtClean="0"/>
              <a:t>Increase </a:t>
            </a:r>
            <a:r>
              <a:rPr lang="en-US" sz="1800" dirty="0"/>
              <a:t>testing prior to the start-up phase and allow SSCC early access to automation system</a:t>
            </a:r>
          </a:p>
          <a:p>
            <a:pPr lvl="1"/>
            <a:r>
              <a:rPr lang="en-US" sz="1800" dirty="0" smtClean="0"/>
              <a:t>Require </a:t>
            </a:r>
            <a:r>
              <a:rPr lang="en-US" sz="1800" dirty="0"/>
              <a:t>SSCCs to have trained and dedicated resources to manage information technology (IT</a:t>
            </a:r>
            <a:r>
              <a:rPr lang="en-US" sz="1800" dirty="0" smtClean="0"/>
              <a:t>) </a:t>
            </a:r>
            <a:r>
              <a:rPr lang="en-US" sz="1800" dirty="0"/>
              <a:t>issues</a:t>
            </a:r>
          </a:p>
          <a:p>
            <a:r>
              <a:rPr lang="en-US" sz="2400" b="1" dirty="0" smtClean="0"/>
              <a:t>Communication</a:t>
            </a:r>
            <a:r>
              <a:rPr lang="en-US" sz="2400" b="1" dirty="0"/>
              <a:t>:</a:t>
            </a:r>
          </a:p>
          <a:p>
            <a:pPr lvl="1"/>
            <a:r>
              <a:rPr lang="en-US" sz="1800" dirty="0" smtClean="0"/>
              <a:t>Partner </a:t>
            </a:r>
            <a:r>
              <a:rPr lang="en-US" sz="1800" dirty="0"/>
              <a:t>with SSCCs in the development of a meaningful communication plan and develop and deliver joint presentations to key stakeholders</a:t>
            </a:r>
          </a:p>
          <a:p>
            <a:pPr lvl="1"/>
            <a:r>
              <a:rPr lang="en-US" sz="1800" dirty="0"/>
              <a:t>Ensure regular communication with PPP (quarterly </a:t>
            </a:r>
            <a:r>
              <a:rPr lang="en-US" sz="1800" dirty="0" smtClean="0"/>
              <a:t>meetings)</a:t>
            </a:r>
          </a:p>
          <a:p>
            <a:pPr lvl="0"/>
            <a:r>
              <a:rPr lang="en-US" sz="2400" b="1" dirty="0" smtClean="0">
                <a:solidFill>
                  <a:srgbClr val="000000"/>
                </a:solidFill>
              </a:rPr>
              <a:t>Structure </a:t>
            </a:r>
            <a:r>
              <a:rPr lang="en-US" sz="2400" b="1" dirty="0">
                <a:solidFill>
                  <a:srgbClr val="000000"/>
                </a:solidFill>
              </a:rPr>
              <a:t>and Organization:</a:t>
            </a:r>
          </a:p>
          <a:p>
            <a:pPr lvl="1"/>
            <a:r>
              <a:rPr lang="en-US" sz="1800" dirty="0">
                <a:solidFill>
                  <a:srgbClr val="000000"/>
                </a:solidFill>
              </a:rPr>
              <a:t>Ensure that the SSCC staff and the DFPS staff responsible for developing catchment plans and protocols are well informed decision-makers</a:t>
            </a:r>
          </a:p>
          <a:p>
            <a:pPr lvl="1"/>
            <a:r>
              <a:rPr lang="en-US" sz="1800" dirty="0"/>
              <a:t>Establish very clear communications </a:t>
            </a:r>
            <a:r>
              <a:rPr lang="en-US" sz="1800" dirty="0" smtClean="0"/>
              <a:t>channels, including monthly face-to-face meetings, </a:t>
            </a:r>
            <a:r>
              <a:rPr lang="en-US" sz="1800" dirty="0"/>
              <a:t>within and between DFPS and the SSCC </a:t>
            </a:r>
          </a:p>
        </p:txBody>
      </p:sp>
      <p:sp>
        <p:nvSpPr>
          <p:cNvPr id="4" name="Slide Number Placeholder 3"/>
          <p:cNvSpPr>
            <a:spLocks noGrp="1"/>
          </p:cNvSpPr>
          <p:nvPr>
            <p:ph type="sldNum" sz="quarter" idx="12"/>
          </p:nvPr>
        </p:nvSpPr>
        <p:spPr/>
        <p:txBody>
          <a:bodyPr/>
          <a:lstStyle/>
          <a:p>
            <a:fld id="{BB020C72-5B05-4446-B2D9-0A8BE9D707D8}" type="slidenum">
              <a:rPr lang="en-US" smtClean="0"/>
              <a:pPr/>
              <a:t>12</a:t>
            </a:fld>
            <a:endParaRPr lang="en-US"/>
          </a:p>
        </p:txBody>
      </p:sp>
    </p:spTree>
    <p:extLst>
      <p:ext uri="{BB962C8B-B14F-4D97-AF65-F5344CB8AC3E}">
        <p14:creationId xmlns:p14="http://schemas.microsoft.com/office/powerpoint/2010/main" val="1444964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6172200" cy="914400"/>
          </a:xfrm>
        </p:spPr>
        <p:txBody>
          <a:bodyPr/>
          <a:lstStyle/>
          <a:p>
            <a:r>
              <a:rPr lang="en-US" dirty="0" smtClean="0">
                <a:solidFill>
                  <a:srgbClr val="000000"/>
                </a:solidFill>
              </a:rPr>
              <a:t>Region 3b</a:t>
            </a:r>
            <a:br>
              <a:rPr lang="en-US" dirty="0" smtClean="0">
                <a:solidFill>
                  <a:srgbClr val="000000"/>
                </a:solidFill>
              </a:rPr>
            </a:br>
            <a:r>
              <a:rPr lang="en-US" dirty="0" smtClean="0">
                <a:solidFill>
                  <a:srgbClr val="000000"/>
                </a:solidFill>
              </a:rPr>
              <a:t>ACH Child and Family Services</a:t>
            </a:r>
            <a:endParaRPr lang="en-US" dirty="0"/>
          </a:p>
        </p:txBody>
      </p:sp>
      <p:sp>
        <p:nvSpPr>
          <p:cNvPr id="3" name="Content Placeholder 2"/>
          <p:cNvSpPr>
            <a:spLocks noGrp="1"/>
          </p:cNvSpPr>
          <p:nvPr>
            <p:ph idx="1"/>
          </p:nvPr>
        </p:nvSpPr>
        <p:spPr>
          <a:xfrm>
            <a:off x="381000" y="1143000"/>
            <a:ext cx="8610600" cy="5029201"/>
          </a:xfrm>
        </p:spPr>
        <p:txBody>
          <a:bodyPr/>
          <a:lstStyle/>
          <a:p>
            <a:pPr marL="0" indent="0" algn="ctr">
              <a:spcBef>
                <a:spcPts val="300"/>
              </a:spcBef>
              <a:buNone/>
            </a:pPr>
            <a:r>
              <a:rPr lang="en-US" sz="2400" b="1" u="sng" dirty="0"/>
              <a:t>Initial Metropolitan Catchment </a:t>
            </a:r>
            <a:r>
              <a:rPr lang="en-US" sz="2400" b="1" u="sng" dirty="0" smtClean="0"/>
              <a:t>Area</a:t>
            </a:r>
          </a:p>
          <a:p>
            <a:pPr marL="0" indent="0" algn="ctr">
              <a:spcBef>
                <a:spcPts val="300"/>
              </a:spcBef>
              <a:buNone/>
            </a:pPr>
            <a:endParaRPr lang="en-US" sz="2400" b="1" u="sng" dirty="0" smtClean="0"/>
          </a:p>
          <a:p>
            <a:pPr>
              <a:spcBef>
                <a:spcPts val="300"/>
              </a:spcBef>
            </a:pPr>
            <a:r>
              <a:rPr lang="en-US" sz="2400" dirty="0" smtClean="0"/>
              <a:t>Second </a:t>
            </a:r>
            <a:r>
              <a:rPr lang="en-US" sz="2400" dirty="0"/>
              <a:t>SSCC contract awarded to ACH Child and Family Services (ACH) of Fort Worth in December 2013</a:t>
            </a:r>
            <a:r>
              <a:rPr lang="en-US" sz="2400" dirty="0" smtClean="0"/>
              <a:t>.</a:t>
            </a:r>
          </a:p>
          <a:p>
            <a:pPr marL="0" indent="0">
              <a:spcBef>
                <a:spcPts val="400"/>
              </a:spcBef>
              <a:buNone/>
            </a:pPr>
            <a:endParaRPr lang="en-US" sz="2400" dirty="0"/>
          </a:p>
          <a:p>
            <a:r>
              <a:rPr lang="en-US" sz="2400" dirty="0" smtClean="0"/>
              <a:t>Six-month </a:t>
            </a:r>
            <a:r>
              <a:rPr lang="en-US" sz="2400" dirty="0"/>
              <a:t>start-up period:  </a:t>
            </a:r>
            <a:r>
              <a:rPr lang="en-US" sz="2400" dirty="0" smtClean="0"/>
              <a:t>Jan. 1</a:t>
            </a:r>
            <a:r>
              <a:rPr lang="en-US" sz="2400" baseline="30000" dirty="0" smtClean="0"/>
              <a:t>st </a:t>
            </a:r>
            <a:r>
              <a:rPr lang="en-US" sz="2400" dirty="0" smtClean="0"/>
              <a:t>- June </a:t>
            </a:r>
            <a:r>
              <a:rPr lang="en-US" sz="2400" dirty="0"/>
              <a:t>30</a:t>
            </a:r>
            <a:r>
              <a:rPr lang="en-US" sz="2400" baseline="30000" dirty="0"/>
              <a:t>th</a:t>
            </a:r>
            <a:r>
              <a:rPr lang="en-US" sz="2400" dirty="0"/>
              <a:t> </a:t>
            </a:r>
            <a:r>
              <a:rPr lang="en-US" sz="2400" dirty="0" smtClean="0"/>
              <a:t>2014</a:t>
            </a:r>
          </a:p>
          <a:p>
            <a:pPr marL="0" indent="0">
              <a:buNone/>
            </a:pPr>
            <a:endParaRPr lang="en-US" sz="2400" dirty="0"/>
          </a:p>
          <a:p>
            <a:r>
              <a:rPr lang="en-US" sz="2400" dirty="0" smtClean="0"/>
              <a:t>Begin </a:t>
            </a:r>
            <a:r>
              <a:rPr lang="en-US" sz="2400" dirty="0"/>
              <a:t>transition of children from legacy system to ACH Redesign model  July 1, </a:t>
            </a:r>
            <a:r>
              <a:rPr lang="en-US" sz="2400" dirty="0" smtClean="0"/>
              <a:t>2014</a:t>
            </a:r>
          </a:p>
          <a:p>
            <a:pPr marL="0" indent="0">
              <a:buNone/>
            </a:pPr>
            <a:endParaRPr lang="en-US" sz="2400" dirty="0"/>
          </a:p>
          <a:p>
            <a:r>
              <a:rPr lang="en-US" sz="2400" dirty="0"/>
              <a:t>New and subsequent placement referrals will begin </a:t>
            </a:r>
            <a:r>
              <a:rPr lang="en-US" sz="2400" dirty="0" smtClean="0"/>
              <a:t>Sept. </a:t>
            </a:r>
            <a:r>
              <a:rPr lang="en-US" sz="2400" dirty="0"/>
              <a:t>1, 2014</a:t>
            </a:r>
          </a:p>
          <a:p>
            <a:endParaRPr lang="en-US" dirty="0"/>
          </a:p>
        </p:txBody>
      </p:sp>
      <p:sp>
        <p:nvSpPr>
          <p:cNvPr id="4" name="Slide Number Placeholder 3"/>
          <p:cNvSpPr>
            <a:spLocks noGrp="1"/>
          </p:cNvSpPr>
          <p:nvPr>
            <p:ph type="sldNum" sz="quarter" idx="12"/>
          </p:nvPr>
        </p:nvSpPr>
        <p:spPr/>
        <p:txBody>
          <a:bodyPr/>
          <a:lstStyle/>
          <a:p>
            <a:fld id="{BB020C72-5B05-4446-B2D9-0A8BE9D707D8}" type="slidenum">
              <a:rPr lang="en-US" smtClean="0"/>
              <a:pPr/>
              <a:t>13</a:t>
            </a:fld>
            <a:endParaRPr lang="en-US"/>
          </a:p>
        </p:txBody>
      </p:sp>
    </p:spTree>
    <p:extLst>
      <p:ext uri="{BB962C8B-B14F-4D97-AF65-F5344CB8AC3E}">
        <p14:creationId xmlns:p14="http://schemas.microsoft.com/office/powerpoint/2010/main" val="3008589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458200" cy="4953000"/>
          </a:xfrm>
        </p:spPr>
        <p:txBody>
          <a:bodyPr/>
          <a:lstStyle/>
          <a:p>
            <a:pPr marL="0" indent="0">
              <a:spcBef>
                <a:spcPts val="350"/>
              </a:spcBef>
              <a:buNone/>
            </a:pPr>
            <a:r>
              <a:rPr lang="en-US" sz="2000" b="1" dirty="0" smtClean="0"/>
              <a:t>The ACH model includes: </a:t>
            </a:r>
          </a:p>
          <a:p>
            <a:pPr marL="0" indent="0">
              <a:spcBef>
                <a:spcPts val="350"/>
              </a:spcBef>
              <a:buNone/>
            </a:pPr>
            <a:endParaRPr lang="en-US" sz="1900" b="1" dirty="0" smtClean="0"/>
          </a:p>
          <a:p>
            <a:pPr>
              <a:spcBef>
                <a:spcPts val="300"/>
              </a:spcBef>
            </a:pPr>
            <a:r>
              <a:rPr lang="en-US" sz="1900" dirty="0" smtClean="0"/>
              <a:t>Increasing the capacity of existing providers and identify more community-based supports and services. </a:t>
            </a:r>
          </a:p>
          <a:p>
            <a:pPr marL="0" indent="0">
              <a:spcBef>
                <a:spcPts val="300"/>
              </a:spcBef>
              <a:buNone/>
            </a:pPr>
            <a:endParaRPr lang="en-US" sz="1900" dirty="0" smtClean="0"/>
          </a:p>
          <a:p>
            <a:pPr>
              <a:spcBef>
                <a:spcPts val="300"/>
              </a:spcBef>
            </a:pPr>
            <a:r>
              <a:rPr lang="en-US" sz="1900" dirty="0" smtClean="0"/>
              <a:t>Conducting </a:t>
            </a:r>
            <a:r>
              <a:rPr lang="en-US" sz="1900" dirty="0"/>
              <a:t>a comprehensive assessment of community needs and an analysis to find gaps between the need for services and their availability. </a:t>
            </a:r>
            <a:endParaRPr lang="en-US" sz="1900" dirty="0" smtClean="0"/>
          </a:p>
          <a:p>
            <a:pPr marL="0" indent="0">
              <a:spcBef>
                <a:spcPts val="300"/>
              </a:spcBef>
              <a:buNone/>
            </a:pPr>
            <a:endParaRPr lang="en-US" sz="1900" dirty="0"/>
          </a:p>
          <a:p>
            <a:pPr>
              <a:spcBef>
                <a:spcPts val="300"/>
              </a:spcBef>
            </a:pPr>
            <a:r>
              <a:rPr lang="en-US" sz="1900" dirty="0" smtClean="0"/>
              <a:t>Ensuring </a:t>
            </a:r>
            <a:r>
              <a:rPr lang="en-US" sz="1900" dirty="0"/>
              <a:t>comprehensive safety and risk assessments to evaluate family strengths and needs</a:t>
            </a:r>
            <a:r>
              <a:rPr lang="en-US" sz="1900" dirty="0" smtClean="0"/>
              <a:t>.</a:t>
            </a:r>
          </a:p>
          <a:p>
            <a:pPr>
              <a:spcBef>
                <a:spcPts val="300"/>
              </a:spcBef>
            </a:pPr>
            <a:endParaRPr lang="en-US" sz="1900" dirty="0" smtClean="0"/>
          </a:p>
          <a:p>
            <a:pPr>
              <a:spcBef>
                <a:spcPts val="300"/>
              </a:spcBef>
            </a:pPr>
            <a:r>
              <a:rPr lang="en-US" sz="1900" dirty="0" smtClean="0"/>
              <a:t>Utilizing </a:t>
            </a:r>
            <a:r>
              <a:rPr lang="en-US" sz="1900" dirty="0"/>
              <a:t>a trauma-informed and trauma-based care service approach</a:t>
            </a:r>
            <a:r>
              <a:rPr lang="en-US" sz="1900" dirty="0" smtClean="0"/>
              <a:t>.</a:t>
            </a:r>
          </a:p>
          <a:p>
            <a:pPr marL="0" indent="0">
              <a:spcBef>
                <a:spcPts val="300"/>
              </a:spcBef>
              <a:buNone/>
            </a:pPr>
            <a:endParaRPr lang="en-US" sz="1900" dirty="0"/>
          </a:p>
          <a:p>
            <a:pPr>
              <a:spcBef>
                <a:spcPts val="300"/>
              </a:spcBef>
            </a:pPr>
            <a:r>
              <a:rPr lang="en-US" sz="1900" dirty="0"/>
              <a:t>Use </a:t>
            </a:r>
            <a:r>
              <a:rPr lang="en-US" sz="1900" dirty="0" smtClean="0"/>
              <a:t>of a </a:t>
            </a:r>
            <a:r>
              <a:rPr lang="en-US" sz="1900" dirty="0"/>
              <a:t>comprehensive continuous quality improvement (CQI) process to assess, inform, and guide how services are provided and the system improved. </a:t>
            </a:r>
          </a:p>
          <a:p>
            <a:endParaRPr lang="en-US" dirty="0"/>
          </a:p>
        </p:txBody>
      </p:sp>
      <p:sp>
        <p:nvSpPr>
          <p:cNvPr id="4" name="Slide Number Placeholder 3"/>
          <p:cNvSpPr>
            <a:spLocks noGrp="1"/>
          </p:cNvSpPr>
          <p:nvPr>
            <p:ph type="sldNum" sz="quarter" idx="12"/>
          </p:nvPr>
        </p:nvSpPr>
        <p:spPr/>
        <p:txBody>
          <a:bodyPr/>
          <a:lstStyle/>
          <a:p>
            <a:fld id="{BB020C72-5B05-4446-B2D9-0A8BE9D707D8}" type="slidenum">
              <a:rPr lang="en-US" smtClean="0"/>
              <a:pPr/>
              <a:t>14</a:t>
            </a:fld>
            <a:endParaRPr lang="en-US"/>
          </a:p>
        </p:txBody>
      </p:sp>
      <p:sp>
        <p:nvSpPr>
          <p:cNvPr id="5" name="Title 1"/>
          <p:cNvSpPr>
            <a:spLocks noGrp="1"/>
          </p:cNvSpPr>
          <p:nvPr>
            <p:ph type="title"/>
          </p:nvPr>
        </p:nvSpPr>
        <p:spPr>
          <a:xfrm>
            <a:off x="2514600" y="152400"/>
            <a:ext cx="6172200" cy="868362"/>
          </a:xfrm>
        </p:spPr>
        <p:txBody>
          <a:bodyPr/>
          <a:lstStyle/>
          <a:p>
            <a:r>
              <a:rPr lang="en-US" dirty="0" smtClean="0">
                <a:solidFill>
                  <a:srgbClr val="000000"/>
                </a:solidFill>
              </a:rPr>
              <a:t>Region 3b</a:t>
            </a:r>
            <a:br>
              <a:rPr lang="en-US" dirty="0" smtClean="0">
                <a:solidFill>
                  <a:srgbClr val="000000"/>
                </a:solidFill>
              </a:rPr>
            </a:br>
            <a:r>
              <a:rPr lang="en-US" dirty="0" smtClean="0">
                <a:solidFill>
                  <a:srgbClr val="000000"/>
                </a:solidFill>
              </a:rPr>
              <a:t>ACH Child and Family Services</a:t>
            </a:r>
            <a:endParaRPr lang="en-US" dirty="0"/>
          </a:p>
        </p:txBody>
      </p:sp>
    </p:spTree>
    <p:extLst>
      <p:ext uri="{BB962C8B-B14F-4D97-AF65-F5344CB8AC3E}">
        <p14:creationId xmlns:p14="http://schemas.microsoft.com/office/powerpoint/2010/main" val="3493118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Next Steps</a:t>
            </a:r>
            <a:endParaRPr lang="en-US" sz="3200" dirty="0"/>
          </a:p>
        </p:txBody>
      </p:sp>
      <p:sp>
        <p:nvSpPr>
          <p:cNvPr id="4" name="Slide Number Placeholder 3"/>
          <p:cNvSpPr>
            <a:spLocks noGrp="1"/>
          </p:cNvSpPr>
          <p:nvPr>
            <p:ph type="sldNum" sz="quarter" idx="12"/>
          </p:nvPr>
        </p:nvSpPr>
        <p:spPr/>
        <p:txBody>
          <a:bodyPr/>
          <a:lstStyle/>
          <a:p>
            <a:fld id="{BB020C72-5B05-4446-B2D9-0A8BE9D707D8}" type="slidenum">
              <a:rPr lang="en-US" smtClean="0">
                <a:solidFill>
                  <a:srgbClr val="000000"/>
                </a:solidFill>
              </a:rPr>
              <a:pPr/>
              <a:t>15</a:t>
            </a:fld>
            <a:endParaRPr lang="en-US">
              <a:solidFill>
                <a:srgbClr val="000000"/>
              </a:solidFill>
            </a:endParaRPr>
          </a:p>
        </p:txBody>
      </p:sp>
      <p:sp>
        <p:nvSpPr>
          <p:cNvPr id="5" name="Rectangle 4"/>
          <p:cNvSpPr/>
          <p:nvPr/>
        </p:nvSpPr>
        <p:spPr>
          <a:xfrm>
            <a:off x="337457" y="1600200"/>
            <a:ext cx="8534400" cy="4093428"/>
          </a:xfrm>
          <a:prstGeom prst="rect">
            <a:avLst/>
          </a:prstGeom>
        </p:spPr>
        <p:txBody>
          <a:bodyPr wrap="square">
            <a:spAutoFit/>
          </a:bodyPr>
          <a:lstStyle/>
          <a:p>
            <a:pPr marL="342900" lvl="0" indent="-342900">
              <a:buFont typeface="Arial" panose="020B0604020202020204" pitchFamily="34" charset="0"/>
              <a:buChar char="•"/>
            </a:pPr>
            <a:r>
              <a:rPr lang="en-US" sz="2600" dirty="0">
                <a:latin typeface="Calibri" panose="020F0502020204030204" pitchFamily="34" charset="0"/>
              </a:rPr>
              <a:t>Foster Care Redesign is </a:t>
            </a:r>
            <a:r>
              <a:rPr lang="en-US" sz="2600" dirty="0" smtClean="0">
                <a:latin typeface="Calibri" panose="020F0502020204030204" pitchFamily="34" charset="0"/>
              </a:rPr>
              <a:t>a dynamic process </a:t>
            </a:r>
            <a:r>
              <a:rPr lang="en-US" sz="2600" dirty="0">
                <a:latin typeface="Calibri" panose="020F0502020204030204" pitchFamily="34" charset="0"/>
              </a:rPr>
              <a:t>where information and data are gathered, shared with stakeholders and used to inform </a:t>
            </a:r>
            <a:r>
              <a:rPr lang="en-US" sz="2600" dirty="0" smtClean="0">
                <a:latin typeface="Calibri" panose="020F0502020204030204" pitchFamily="34" charset="0"/>
              </a:rPr>
              <a:t>changes as </a:t>
            </a:r>
            <a:r>
              <a:rPr lang="en-US" sz="2600" dirty="0">
                <a:latin typeface="Calibri" panose="020F0502020204030204" pitchFamily="34" charset="0"/>
              </a:rPr>
              <a:t>the state continues its cascading roll-out.</a:t>
            </a:r>
          </a:p>
          <a:p>
            <a:pPr marL="342900" lvl="0" indent="-342900">
              <a:buFont typeface="Arial" panose="020B0604020202020204" pitchFamily="34" charset="0"/>
              <a:buChar char="•"/>
            </a:pPr>
            <a:endParaRPr lang="en-US" sz="2600" dirty="0" smtClean="0">
              <a:latin typeface="Calibri" panose="020F0502020204030204" pitchFamily="34" charset="0"/>
            </a:endParaRPr>
          </a:p>
          <a:p>
            <a:pPr marL="342900" lvl="0" indent="-342900">
              <a:buFont typeface="Arial" panose="020B0604020202020204" pitchFamily="34" charset="0"/>
              <a:buChar char="•"/>
            </a:pPr>
            <a:r>
              <a:rPr lang="en-US" sz="2600" dirty="0" smtClean="0">
                <a:latin typeface="Calibri" panose="020F0502020204030204" pitchFamily="34" charset="0"/>
              </a:rPr>
              <a:t>DFPS will be posting performance data, and making it available to the PPP as they make their recommendations.</a:t>
            </a:r>
            <a:endParaRPr lang="en-US" sz="2600" dirty="0">
              <a:latin typeface="Calibri" panose="020F0502020204030204" pitchFamily="34" charset="0"/>
            </a:endParaRPr>
          </a:p>
          <a:p>
            <a:pPr marL="342900" lvl="0" indent="-342900">
              <a:buFont typeface="Arial" panose="020B0604020202020204" pitchFamily="34" charset="0"/>
              <a:buChar char="•"/>
            </a:pPr>
            <a:endParaRPr lang="en-US" sz="2600" dirty="0">
              <a:latin typeface="Calibri" panose="020F0502020204030204" pitchFamily="34" charset="0"/>
            </a:endParaRPr>
          </a:p>
          <a:p>
            <a:pPr marL="342900" lvl="0" indent="-342900">
              <a:buFont typeface="Arial" panose="020B0604020202020204" pitchFamily="34" charset="0"/>
              <a:buChar char="•"/>
            </a:pPr>
            <a:r>
              <a:rPr lang="en-US" sz="2600" dirty="0">
                <a:latin typeface="Calibri" panose="020F0502020204030204" pitchFamily="34" charset="0"/>
              </a:rPr>
              <a:t>DFPS anticipates announcing the next catchment </a:t>
            </a:r>
            <a:r>
              <a:rPr lang="en-US" sz="2600" dirty="0" smtClean="0">
                <a:latin typeface="Calibri" panose="020F0502020204030204" pitchFamily="34" charset="0"/>
              </a:rPr>
              <a:t>in </a:t>
            </a:r>
            <a:r>
              <a:rPr lang="en-US" sz="2600" dirty="0">
                <a:latin typeface="Calibri" panose="020F0502020204030204" pitchFamily="34" charset="0"/>
              </a:rPr>
              <a:t>May 2014 and releasing the next RFP in the late summer 2014.</a:t>
            </a:r>
            <a:endParaRPr lang="en-US" sz="2600"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3251006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6172200" cy="990600"/>
          </a:xfrm>
        </p:spPr>
        <p:txBody>
          <a:bodyPr/>
          <a:lstStyle/>
          <a:p>
            <a:r>
              <a:rPr lang="en-US" dirty="0" smtClean="0"/>
              <a:t>How Can You Adopt a Child in Texas?</a:t>
            </a:r>
            <a:endParaRPr lang="en-US" dirty="0"/>
          </a:p>
        </p:txBody>
      </p:sp>
      <p:sp>
        <p:nvSpPr>
          <p:cNvPr id="3" name="Content Placeholder 2"/>
          <p:cNvSpPr>
            <a:spLocks noGrp="1"/>
          </p:cNvSpPr>
          <p:nvPr>
            <p:ph idx="1"/>
          </p:nvPr>
        </p:nvSpPr>
        <p:spPr/>
        <p:txBody>
          <a:bodyPr/>
          <a:lstStyle/>
          <a:p>
            <a:pPr marL="0" indent="0">
              <a:buNone/>
            </a:pPr>
            <a:r>
              <a:rPr lang="en-US" sz="2800" dirty="0"/>
              <a:t>There are two options for adoption a family can utilize: </a:t>
            </a:r>
            <a:endParaRPr lang="en-US" sz="2800" dirty="0" smtClean="0"/>
          </a:p>
          <a:p>
            <a:pPr marL="0" indent="0">
              <a:buNone/>
            </a:pPr>
            <a:endParaRPr lang="en-US" sz="2800" dirty="0"/>
          </a:p>
          <a:p>
            <a:r>
              <a:rPr lang="en-US" sz="2400" b="1" dirty="0" smtClean="0"/>
              <a:t>Private </a:t>
            </a:r>
            <a:r>
              <a:rPr lang="en-US" sz="2400" b="1" dirty="0"/>
              <a:t>or independent adoptions and International adoptions </a:t>
            </a:r>
            <a:r>
              <a:rPr lang="en-US" sz="2400" dirty="0"/>
              <a:t>are regulated by DFPS </a:t>
            </a:r>
            <a:r>
              <a:rPr lang="en-US" sz="2400" dirty="0" smtClean="0"/>
              <a:t>and </a:t>
            </a:r>
            <a:r>
              <a:rPr lang="en-US" sz="2400" dirty="0"/>
              <a:t>involve children that are not in DFPS conservatorship.</a:t>
            </a:r>
          </a:p>
          <a:p>
            <a:pPr marL="0" indent="0">
              <a:buNone/>
            </a:pPr>
            <a:endParaRPr lang="en-US" sz="2400" b="1" dirty="0"/>
          </a:p>
          <a:p>
            <a:r>
              <a:rPr lang="en-US" sz="2400" b="1" dirty="0"/>
              <a:t>Child Protective Services adoptions</a:t>
            </a:r>
            <a:r>
              <a:rPr lang="en-US" sz="2400" dirty="0"/>
              <a:t> are regulated by </a:t>
            </a:r>
            <a:r>
              <a:rPr lang="en-US" sz="2400" dirty="0" smtClean="0"/>
              <a:t>DFPS. CPS is responsible for finding adoptive placements for children </a:t>
            </a:r>
            <a:r>
              <a:rPr lang="en-US" sz="2400" dirty="0"/>
              <a:t>that are in DFPS conservatorship.</a:t>
            </a:r>
          </a:p>
        </p:txBody>
      </p:sp>
      <p:sp>
        <p:nvSpPr>
          <p:cNvPr id="4" name="Slide Number Placeholder 3"/>
          <p:cNvSpPr>
            <a:spLocks noGrp="1"/>
          </p:cNvSpPr>
          <p:nvPr>
            <p:ph type="sldNum" sz="quarter" idx="12"/>
          </p:nvPr>
        </p:nvSpPr>
        <p:spPr/>
        <p:txBody>
          <a:bodyPr/>
          <a:lstStyle/>
          <a:p>
            <a:fld id="{BB020C72-5B05-4446-B2D9-0A8BE9D707D8}" type="slidenum">
              <a:rPr lang="en-US" smtClean="0">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3556335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6172200" cy="990600"/>
          </a:xfrm>
        </p:spPr>
        <p:txBody>
          <a:bodyPr/>
          <a:lstStyle/>
          <a:p>
            <a:r>
              <a:rPr lang="en-US" dirty="0" smtClean="0"/>
              <a:t>Texas Ranks 2</a:t>
            </a:r>
            <a:r>
              <a:rPr lang="en-US" baseline="30000" dirty="0" smtClean="0"/>
              <a:t>nd</a:t>
            </a:r>
            <a:r>
              <a:rPr lang="en-US" dirty="0" smtClean="0"/>
              <a:t> in the Nation </a:t>
            </a:r>
            <a:br>
              <a:rPr lang="en-US" dirty="0" smtClean="0"/>
            </a:br>
            <a:r>
              <a:rPr lang="en-US" dirty="0" smtClean="0"/>
              <a:t>on Getting Children Adopted</a:t>
            </a:r>
            <a:endParaRPr lang="en-US" dirty="0"/>
          </a:p>
        </p:txBody>
      </p:sp>
      <p:sp>
        <p:nvSpPr>
          <p:cNvPr id="4" name="Slide Number Placeholder 3"/>
          <p:cNvSpPr>
            <a:spLocks noGrp="1"/>
          </p:cNvSpPr>
          <p:nvPr>
            <p:ph type="sldNum" sz="quarter" idx="12"/>
          </p:nvPr>
        </p:nvSpPr>
        <p:spPr/>
        <p:txBody>
          <a:bodyPr/>
          <a:lstStyle/>
          <a:p>
            <a:fld id="{BB020C72-5B05-4446-B2D9-0A8BE9D707D8}" type="slidenum">
              <a:rPr lang="en-US" smtClean="0">
                <a:solidFill>
                  <a:srgbClr val="000000"/>
                </a:solidFill>
              </a:rPr>
              <a:pPr/>
              <a:t>17</a:t>
            </a:fld>
            <a:endParaRPr lang="en-US" dirty="0">
              <a:solidFill>
                <a:srgbClr val="000000"/>
              </a:solidFill>
            </a:endParaRPr>
          </a:p>
        </p:txBody>
      </p:sp>
      <p:graphicFrame>
        <p:nvGraphicFramePr>
          <p:cNvPr id="13" name="Chart 12"/>
          <p:cNvGraphicFramePr>
            <a:graphicFrameLocks/>
          </p:cNvGraphicFramePr>
          <p:nvPr>
            <p:extLst>
              <p:ext uri="{D42A27DB-BD31-4B8C-83A1-F6EECF244321}">
                <p14:modId xmlns:p14="http://schemas.microsoft.com/office/powerpoint/2010/main" val="3201877994"/>
              </p:ext>
            </p:extLst>
          </p:nvPr>
        </p:nvGraphicFramePr>
        <p:xfrm>
          <a:off x="647700" y="1143000"/>
          <a:ext cx="7848600" cy="434339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57200" y="5857972"/>
            <a:ext cx="8229600" cy="307777"/>
          </a:xfrm>
          <a:prstGeom prst="rect">
            <a:avLst/>
          </a:prstGeom>
          <a:noFill/>
        </p:spPr>
        <p:txBody>
          <a:bodyPr wrap="square" rtlCol="0">
            <a:spAutoFit/>
          </a:bodyPr>
          <a:lstStyle/>
          <a:p>
            <a:r>
              <a:rPr lang="en-US" sz="1400" i="1" dirty="0" smtClean="0">
                <a:solidFill>
                  <a:srgbClr val="000000"/>
                </a:solidFill>
              </a:rPr>
              <a:t>Data Source: Administration of Children &amp; Families, Children’s Bureau Child Welfare Outcomes Report</a:t>
            </a:r>
            <a:endParaRPr lang="en-US" sz="1400" i="1" dirty="0">
              <a:solidFill>
                <a:srgbClr val="000000"/>
              </a:solidFill>
            </a:endParaRPr>
          </a:p>
        </p:txBody>
      </p:sp>
      <p:sp>
        <p:nvSpPr>
          <p:cNvPr id="5" name="TextBox 4"/>
          <p:cNvSpPr txBox="1"/>
          <p:nvPr/>
        </p:nvSpPr>
        <p:spPr>
          <a:xfrm>
            <a:off x="609600" y="5541005"/>
            <a:ext cx="5486400" cy="261610"/>
          </a:xfrm>
          <a:prstGeom prst="rect">
            <a:avLst/>
          </a:prstGeom>
          <a:noFill/>
        </p:spPr>
        <p:txBody>
          <a:bodyPr wrap="square" rtlCol="0">
            <a:spAutoFit/>
          </a:bodyPr>
          <a:lstStyle/>
          <a:p>
            <a:r>
              <a:rPr lang="en-US" sz="1100" dirty="0" smtClean="0"/>
              <a:t>*</a:t>
            </a:r>
            <a:r>
              <a:rPr lang="en-US" sz="1100" i="1" dirty="0" smtClean="0"/>
              <a:t>Of all exits not including reunification, the percent of children who exited to adoption.</a:t>
            </a:r>
            <a:endParaRPr lang="en-US" sz="1100" dirty="0"/>
          </a:p>
        </p:txBody>
      </p:sp>
    </p:spTree>
    <p:extLst>
      <p:ext uri="{BB962C8B-B14F-4D97-AF65-F5344CB8AC3E}">
        <p14:creationId xmlns:p14="http://schemas.microsoft.com/office/powerpoint/2010/main" val="3175304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172200" cy="990600"/>
          </a:xfrm>
        </p:spPr>
        <p:txBody>
          <a:bodyPr/>
          <a:lstStyle/>
          <a:p>
            <a:r>
              <a:rPr lang="en-US" dirty="0" smtClean="0"/>
              <a:t>Number of DFPS Children </a:t>
            </a:r>
            <a:br>
              <a:rPr lang="en-US" dirty="0" smtClean="0"/>
            </a:br>
            <a:r>
              <a:rPr lang="en-US" dirty="0" smtClean="0"/>
              <a:t>Adopted Up by 69%</a:t>
            </a:r>
            <a:endParaRPr lang="en-US" dirty="0"/>
          </a:p>
        </p:txBody>
      </p:sp>
      <p:sp>
        <p:nvSpPr>
          <p:cNvPr id="4" name="Slide Number Placeholder 3"/>
          <p:cNvSpPr>
            <a:spLocks noGrp="1"/>
          </p:cNvSpPr>
          <p:nvPr>
            <p:ph type="sldNum" sz="quarter" idx="12"/>
          </p:nvPr>
        </p:nvSpPr>
        <p:spPr/>
        <p:txBody>
          <a:bodyPr/>
          <a:lstStyle/>
          <a:p>
            <a:fld id="{BB020C72-5B05-4446-B2D9-0A8BE9D707D8}" type="slidenum">
              <a:rPr lang="en-US" smtClean="0">
                <a:solidFill>
                  <a:srgbClr val="000000"/>
                </a:solidFill>
              </a:rPr>
              <a:pPr/>
              <a:t>18</a:t>
            </a:fld>
            <a:endParaRPr lang="en-US" dirty="0">
              <a:solidFill>
                <a:srgbClr val="000000"/>
              </a:solidFill>
            </a:endParaRPr>
          </a:p>
        </p:txBody>
      </p:sp>
      <p:grpSp>
        <p:nvGrpSpPr>
          <p:cNvPr id="3" name="Group 2"/>
          <p:cNvGrpSpPr/>
          <p:nvPr/>
        </p:nvGrpSpPr>
        <p:grpSpPr>
          <a:xfrm>
            <a:off x="586154" y="1295400"/>
            <a:ext cx="7872046" cy="4879777"/>
            <a:chOff x="586154" y="1295400"/>
            <a:chExt cx="7872046" cy="4879777"/>
          </a:xfrm>
        </p:grpSpPr>
        <p:sp>
          <p:nvSpPr>
            <p:cNvPr id="6" name="TextBox 5"/>
            <p:cNvSpPr txBox="1"/>
            <p:nvPr/>
          </p:nvSpPr>
          <p:spPr>
            <a:xfrm>
              <a:off x="586154" y="5867400"/>
              <a:ext cx="2819400" cy="307777"/>
            </a:xfrm>
            <a:prstGeom prst="rect">
              <a:avLst/>
            </a:prstGeom>
            <a:noFill/>
          </p:spPr>
          <p:txBody>
            <a:bodyPr wrap="square" rtlCol="0">
              <a:spAutoFit/>
            </a:bodyPr>
            <a:lstStyle/>
            <a:p>
              <a:r>
                <a:rPr lang="en-US" sz="1400" i="1" dirty="0" smtClean="0">
                  <a:solidFill>
                    <a:srgbClr val="000000"/>
                  </a:solidFill>
                </a:rPr>
                <a:t>Source: DFPS Data Book</a:t>
              </a:r>
              <a:endParaRPr lang="en-US" sz="1400" i="1" dirty="0">
                <a:solidFill>
                  <a:srgbClr val="000000"/>
                </a:solidFill>
              </a:endParaRPr>
            </a:p>
          </p:txBody>
        </p:sp>
        <p:graphicFrame>
          <p:nvGraphicFramePr>
            <p:cNvPr id="7" name="Chart 6"/>
            <p:cNvGraphicFramePr>
              <a:graphicFrameLocks/>
            </p:cNvGraphicFramePr>
            <p:nvPr>
              <p:extLst>
                <p:ext uri="{D42A27DB-BD31-4B8C-83A1-F6EECF244321}">
                  <p14:modId xmlns:p14="http://schemas.microsoft.com/office/powerpoint/2010/main" val="2605872248"/>
                </p:ext>
              </p:extLst>
            </p:nvPr>
          </p:nvGraphicFramePr>
          <p:xfrm>
            <a:off x="762000" y="1295400"/>
            <a:ext cx="7696200" cy="4419600"/>
          </p:xfrm>
          <a:graphic>
            <a:graphicData uri="http://schemas.openxmlformats.org/drawingml/2006/chart">
              <c:chart xmlns:c="http://schemas.openxmlformats.org/drawingml/2006/chart" xmlns:r="http://schemas.openxmlformats.org/officeDocument/2006/relationships" r:id="rId3"/>
            </a:graphicData>
          </a:graphic>
        </p:graphicFrame>
      </p:grpSp>
      <p:sp>
        <p:nvSpPr>
          <p:cNvPr id="5" name="TextBox 4"/>
          <p:cNvSpPr txBox="1"/>
          <p:nvPr/>
        </p:nvSpPr>
        <p:spPr>
          <a:xfrm>
            <a:off x="1295400" y="5410200"/>
            <a:ext cx="7010400" cy="261610"/>
          </a:xfrm>
          <a:prstGeom prst="rect">
            <a:avLst/>
          </a:prstGeom>
          <a:solidFill>
            <a:schemeClr val="bg1"/>
          </a:solidFill>
        </p:spPr>
        <p:txBody>
          <a:bodyPr wrap="square" rtlCol="0">
            <a:spAutoFit/>
          </a:bodyPr>
          <a:lstStyle/>
          <a:p>
            <a:r>
              <a:rPr lang="en-US" sz="1100" b="1" dirty="0" smtClean="0">
                <a:solidFill>
                  <a:srgbClr val="000000"/>
                </a:solidFill>
              </a:rPr>
              <a:t>   2005             2006            2007            2008             2009            2010            2011             2012           2013</a:t>
            </a:r>
            <a:endParaRPr lang="en-US" sz="1100" b="1" dirty="0">
              <a:solidFill>
                <a:srgbClr val="000000"/>
              </a:solidFill>
            </a:endParaRPr>
          </a:p>
        </p:txBody>
      </p:sp>
    </p:spTree>
    <p:extLst>
      <p:ext uri="{BB962C8B-B14F-4D97-AF65-F5344CB8AC3E}">
        <p14:creationId xmlns:p14="http://schemas.microsoft.com/office/powerpoint/2010/main" val="2973084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6172200" cy="990600"/>
          </a:xfrm>
        </p:spPr>
        <p:txBody>
          <a:bodyPr/>
          <a:lstStyle/>
          <a:p>
            <a:r>
              <a:rPr lang="en-US" dirty="0" smtClean="0"/>
              <a:t>We Still Have Work To Do</a:t>
            </a:r>
            <a:endParaRPr lang="en-US" dirty="0"/>
          </a:p>
        </p:txBody>
      </p:sp>
      <p:sp>
        <p:nvSpPr>
          <p:cNvPr id="4" name="Slide Number Placeholder 3"/>
          <p:cNvSpPr>
            <a:spLocks noGrp="1"/>
          </p:cNvSpPr>
          <p:nvPr>
            <p:ph type="sldNum" sz="quarter" idx="12"/>
          </p:nvPr>
        </p:nvSpPr>
        <p:spPr/>
        <p:txBody>
          <a:bodyPr/>
          <a:lstStyle/>
          <a:p>
            <a:fld id="{BB020C72-5B05-4446-B2D9-0A8BE9D707D8}" type="slidenum">
              <a:rPr lang="en-US" smtClean="0">
                <a:solidFill>
                  <a:srgbClr val="000000"/>
                </a:solidFill>
              </a:rPr>
              <a:pPr/>
              <a:t>19</a:t>
            </a:fld>
            <a:endParaRPr lang="en-US">
              <a:solidFill>
                <a:srgbClr val="000000"/>
              </a:solidFill>
            </a:endParaRPr>
          </a:p>
        </p:txBody>
      </p:sp>
      <p:sp>
        <p:nvSpPr>
          <p:cNvPr id="9" name="TextBox 8"/>
          <p:cNvSpPr txBox="1"/>
          <p:nvPr/>
        </p:nvSpPr>
        <p:spPr>
          <a:xfrm>
            <a:off x="609600" y="5867400"/>
            <a:ext cx="3581400" cy="307777"/>
          </a:xfrm>
          <a:prstGeom prst="rect">
            <a:avLst/>
          </a:prstGeom>
          <a:noFill/>
        </p:spPr>
        <p:txBody>
          <a:bodyPr wrap="square" rtlCol="0">
            <a:spAutoFit/>
          </a:bodyPr>
          <a:lstStyle/>
          <a:p>
            <a:r>
              <a:rPr lang="en-US" sz="1400" i="1" dirty="0" smtClean="0">
                <a:solidFill>
                  <a:srgbClr val="000000"/>
                </a:solidFill>
              </a:rPr>
              <a:t>Source: DFPS Data Warehouse Reports</a:t>
            </a:r>
            <a:endParaRPr lang="en-US" sz="1400" i="1" dirty="0">
              <a:solidFill>
                <a:srgbClr val="000000"/>
              </a:solidFill>
            </a:endParaRPr>
          </a:p>
        </p:txBody>
      </p:sp>
      <p:graphicFrame>
        <p:nvGraphicFramePr>
          <p:cNvPr id="7" name="Chart 6"/>
          <p:cNvGraphicFramePr>
            <a:graphicFrameLocks/>
          </p:cNvGraphicFramePr>
          <p:nvPr>
            <p:extLst>
              <p:ext uri="{D42A27DB-BD31-4B8C-83A1-F6EECF244321}">
                <p14:modId xmlns:p14="http://schemas.microsoft.com/office/powerpoint/2010/main" val="3028199149"/>
              </p:ext>
            </p:extLst>
          </p:nvPr>
        </p:nvGraphicFramePr>
        <p:xfrm>
          <a:off x="609600" y="1295400"/>
          <a:ext cx="80772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3099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D7380-5D6A-4FB5-B7A7-9F3639936BB4}" type="slidenum">
              <a:rPr lang="en-US"/>
              <a:pPr/>
              <a:t>2</a:t>
            </a:fld>
            <a:endParaRPr lang="en-US" dirty="0"/>
          </a:p>
        </p:txBody>
      </p:sp>
      <p:sp>
        <p:nvSpPr>
          <p:cNvPr id="66563" name="Rectangle 3"/>
          <p:cNvSpPr>
            <a:spLocks noGrp="1" noChangeArrowheads="1"/>
          </p:cNvSpPr>
          <p:nvPr>
            <p:ph type="body" idx="1"/>
          </p:nvPr>
        </p:nvSpPr>
        <p:spPr>
          <a:xfrm>
            <a:off x="457200" y="1524000"/>
            <a:ext cx="8382000" cy="4648200"/>
          </a:xfrm>
        </p:spPr>
        <p:txBody>
          <a:bodyPr/>
          <a:lstStyle/>
          <a:p>
            <a:r>
              <a:rPr lang="en-US" sz="2400" dirty="0"/>
              <a:t>Monitor the implementation of Foster Care </a:t>
            </a:r>
            <a:r>
              <a:rPr lang="en-US" sz="2400" dirty="0" smtClean="0"/>
              <a:t>Redesign and evaluate </a:t>
            </a:r>
            <a:r>
              <a:rPr lang="en-US" sz="2400" dirty="0"/>
              <a:t>its impact on the child welfare system in areas of the state where redesign is underway, including transition from the legacy system, foster family retention and recruitment, placement stability, permanency, and child </a:t>
            </a:r>
            <a:r>
              <a:rPr lang="en-US" sz="2400" dirty="0" smtClean="0"/>
              <a:t>safety</a:t>
            </a:r>
            <a:r>
              <a:rPr lang="en-US" sz="2400" dirty="0"/>
              <a:t>  </a:t>
            </a:r>
            <a:endParaRPr lang="en-US" sz="2400" dirty="0" smtClean="0"/>
          </a:p>
          <a:p>
            <a:endParaRPr lang="en-US" sz="2400" dirty="0"/>
          </a:p>
          <a:p>
            <a:r>
              <a:rPr lang="en-US" sz="2400" dirty="0" smtClean="0"/>
              <a:t>Discuss </a:t>
            </a:r>
            <a:r>
              <a:rPr lang="en-US" sz="2400" dirty="0"/>
              <a:t>the </a:t>
            </a:r>
            <a:r>
              <a:rPr lang="en-US" sz="2400" dirty="0" smtClean="0"/>
              <a:t>Texas </a:t>
            </a:r>
            <a:r>
              <a:rPr lang="en-US" sz="2400" dirty="0"/>
              <a:t>adoption </a:t>
            </a:r>
            <a:r>
              <a:rPr lang="en-US" sz="2400" dirty="0" smtClean="0"/>
              <a:t>process</a:t>
            </a:r>
          </a:p>
          <a:p>
            <a:endParaRPr lang="en-US" sz="2400" dirty="0" smtClean="0"/>
          </a:p>
          <a:p>
            <a:r>
              <a:rPr lang="en-US" sz="2400" dirty="0" smtClean="0"/>
              <a:t>Child safety data and safety efforts</a:t>
            </a:r>
            <a:endParaRPr lang="en-US" sz="2000" dirty="0">
              <a:solidFill>
                <a:schemeClr val="accent4">
                  <a:lumMod val="85000"/>
                  <a:lumOff val="15000"/>
                </a:schemeClr>
              </a:solidFill>
            </a:endParaRPr>
          </a:p>
        </p:txBody>
      </p:sp>
      <p:sp>
        <p:nvSpPr>
          <p:cNvPr id="5" name="Title 1"/>
          <p:cNvSpPr>
            <a:spLocks noGrp="1"/>
          </p:cNvSpPr>
          <p:nvPr>
            <p:ph type="title"/>
          </p:nvPr>
        </p:nvSpPr>
        <p:spPr>
          <a:xfrm>
            <a:off x="285750" y="0"/>
            <a:ext cx="8477250" cy="1066800"/>
          </a:xfrm>
        </p:spPr>
        <p:txBody>
          <a:bodyPr/>
          <a:lstStyle/>
          <a:p>
            <a:r>
              <a:rPr lang="en-US" dirty="0" smtClean="0">
                <a:solidFill>
                  <a:schemeClr val="tx1"/>
                </a:solidFill>
              </a:rPr>
              <a:t>Interim Charge</a:t>
            </a:r>
            <a:endParaRPr lang="en-US" dirty="0">
              <a:solidFill>
                <a:schemeClr val="tx1"/>
              </a:solidFill>
            </a:endParaRPr>
          </a:p>
        </p:txBody>
      </p:sp>
    </p:spTree>
    <p:extLst>
      <p:ext uri="{BB962C8B-B14F-4D97-AF65-F5344CB8AC3E}">
        <p14:creationId xmlns:p14="http://schemas.microsoft.com/office/powerpoint/2010/main" val="373801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6172200" cy="990600"/>
          </a:xfrm>
        </p:spPr>
        <p:txBody>
          <a:bodyPr/>
          <a:lstStyle/>
          <a:p>
            <a:r>
              <a:rPr lang="en-US" dirty="0" smtClean="0"/>
              <a:t>How Does an Adoptive Family Move Through the DFPS Adoption Process? </a:t>
            </a:r>
            <a:endParaRPr lang="en-US" dirty="0"/>
          </a:p>
        </p:txBody>
      </p:sp>
      <p:sp>
        <p:nvSpPr>
          <p:cNvPr id="4" name="Slide Number Placeholder 3"/>
          <p:cNvSpPr>
            <a:spLocks noGrp="1"/>
          </p:cNvSpPr>
          <p:nvPr>
            <p:ph type="sldNum" sz="quarter" idx="12"/>
          </p:nvPr>
        </p:nvSpPr>
        <p:spPr/>
        <p:txBody>
          <a:bodyPr/>
          <a:lstStyle/>
          <a:p>
            <a:fld id="{BB020C72-5B05-4446-B2D9-0A8BE9D707D8}" type="slidenum">
              <a:rPr lang="en-US" smtClean="0">
                <a:solidFill>
                  <a:srgbClr val="000000"/>
                </a:solidFill>
              </a:rPr>
              <a:pPr/>
              <a:t>20</a:t>
            </a:fld>
            <a:endParaRPr lang="en-US">
              <a:solidFill>
                <a:srgbClr val="000000"/>
              </a:solidFill>
            </a:endParaRPr>
          </a:p>
        </p:txBody>
      </p:sp>
      <p:graphicFrame>
        <p:nvGraphicFramePr>
          <p:cNvPr id="8" name="Diagram 7"/>
          <p:cNvGraphicFramePr/>
          <p:nvPr>
            <p:extLst>
              <p:ext uri="{D42A27DB-BD31-4B8C-83A1-F6EECF244321}">
                <p14:modId xmlns:p14="http://schemas.microsoft.com/office/powerpoint/2010/main" val="346576892"/>
              </p:ext>
            </p:extLst>
          </p:nvPr>
        </p:nvGraphicFramePr>
        <p:xfrm>
          <a:off x="609600" y="1143000"/>
          <a:ext cx="821055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0768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6172200" cy="990600"/>
          </a:xfrm>
        </p:spPr>
        <p:txBody>
          <a:bodyPr/>
          <a:lstStyle/>
          <a:p>
            <a:r>
              <a:rPr lang="en-US" dirty="0" smtClean="0"/>
              <a:t>Supporting Adoptive Families </a:t>
            </a:r>
            <a:endParaRPr lang="en-US" dirty="0"/>
          </a:p>
        </p:txBody>
      </p:sp>
      <p:sp>
        <p:nvSpPr>
          <p:cNvPr id="3" name="Content Placeholder 2"/>
          <p:cNvSpPr>
            <a:spLocks noGrp="1"/>
          </p:cNvSpPr>
          <p:nvPr>
            <p:ph idx="1"/>
          </p:nvPr>
        </p:nvSpPr>
        <p:spPr>
          <a:xfrm>
            <a:off x="762000" y="1676400"/>
            <a:ext cx="7848600" cy="4114800"/>
          </a:xfrm>
        </p:spPr>
        <p:txBody>
          <a:bodyPr/>
          <a:lstStyle/>
          <a:p>
            <a:pPr lvl="1">
              <a:spcAft>
                <a:spcPts val="1200"/>
              </a:spcAft>
              <a:buFont typeface="Wingdings" panose="05000000000000000000" pitchFamily="2" charset="2"/>
              <a:buChar char="ü"/>
            </a:pPr>
            <a:r>
              <a:rPr lang="en-US" sz="3600" dirty="0" smtClean="0"/>
              <a:t>Adoption Assistance</a:t>
            </a:r>
          </a:p>
          <a:p>
            <a:pPr lvl="1">
              <a:spcAft>
                <a:spcPts val="1200"/>
              </a:spcAft>
              <a:buFont typeface="Wingdings" panose="05000000000000000000" pitchFamily="2" charset="2"/>
              <a:buChar char="ü"/>
            </a:pPr>
            <a:r>
              <a:rPr lang="en-US" sz="3600" dirty="0" smtClean="0"/>
              <a:t>Non-Recurring Adoption Expenses</a:t>
            </a:r>
            <a:r>
              <a:rPr lang="en-US" sz="3600" dirty="0" smtClean="0">
                <a:solidFill>
                  <a:srgbClr val="FF0000"/>
                </a:solidFill>
              </a:rPr>
              <a:t> </a:t>
            </a:r>
          </a:p>
          <a:p>
            <a:pPr lvl="1">
              <a:spcAft>
                <a:spcPts val="1200"/>
              </a:spcAft>
              <a:buFont typeface="Wingdings" panose="05000000000000000000" pitchFamily="2" charset="2"/>
              <a:buChar char="ü"/>
            </a:pPr>
            <a:r>
              <a:rPr lang="en-US" sz="3600" dirty="0" smtClean="0"/>
              <a:t>College Education Assistance</a:t>
            </a:r>
          </a:p>
          <a:p>
            <a:pPr lvl="1">
              <a:spcAft>
                <a:spcPts val="1200"/>
              </a:spcAft>
              <a:buFont typeface="Wingdings" panose="05000000000000000000" pitchFamily="2" charset="2"/>
              <a:buChar char="ü"/>
            </a:pPr>
            <a:r>
              <a:rPr lang="en-US" sz="3600" dirty="0" smtClean="0"/>
              <a:t>Post-Adoption Services</a:t>
            </a:r>
          </a:p>
        </p:txBody>
      </p:sp>
      <p:sp>
        <p:nvSpPr>
          <p:cNvPr id="4" name="Slide Number Placeholder 3"/>
          <p:cNvSpPr>
            <a:spLocks noGrp="1"/>
          </p:cNvSpPr>
          <p:nvPr>
            <p:ph type="sldNum" sz="quarter" idx="12"/>
          </p:nvPr>
        </p:nvSpPr>
        <p:spPr/>
        <p:txBody>
          <a:bodyPr/>
          <a:lstStyle/>
          <a:p>
            <a:fld id="{BB020C72-5B05-4446-B2D9-0A8BE9D707D8}" type="slidenum">
              <a:rPr lang="en-US" smtClean="0">
                <a:solidFill>
                  <a:srgbClr val="000000"/>
                </a:solidFill>
              </a:rPr>
              <a:pPr/>
              <a:t>21</a:t>
            </a:fld>
            <a:endParaRPr lang="en-US">
              <a:solidFill>
                <a:srgbClr val="000000"/>
              </a:solidFill>
            </a:endParaRPr>
          </a:p>
        </p:txBody>
      </p:sp>
    </p:spTree>
    <p:extLst>
      <p:ext uri="{BB962C8B-B14F-4D97-AF65-F5344CB8AC3E}">
        <p14:creationId xmlns:p14="http://schemas.microsoft.com/office/powerpoint/2010/main" val="4025899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6172200" cy="990600"/>
          </a:xfrm>
        </p:spPr>
        <p:txBody>
          <a:bodyPr/>
          <a:lstStyle/>
          <a:p>
            <a:r>
              <a:rPr lang="en-US" dirty="0" smtClean="0"/>
              <a:t>Recruiting Adoptive Families</a:t>
            </a:r>
            <a:endParaRPr lang="en-US" dirty="0"/>
          </a:p>
        </p:txBody>
      </p:sp>
      <p:sp>
        <p:nvSpPr>
          <p:cNvPr id="3" name="Content Placeholder 2"/>
          <p:cNvSpPr>
            <a:spLocks noGrp="1"/>
          </p:cNvSpPr>
          <p:nvPr>
            <p:ph idx="1"/>
          </p:nvPr>
        </p:nvSpPr>
        <p:spPr>
          <a:xfrm>
            <a:off x="533400" y="1600200"/>
            <a:ext cx="8077200" cy="4419600"/>
          </a:xfrm>
        </p:spPr>
        <p:txBody>
          <a:bodyPr/>
          <a:lstStyle/>
          <a:p>
            <a:pPr marL="0" indent="0">
              <a:buNone/>
            </a:pPr>
            <a:r>
              <a:rPr lang="en-US" sz="2800" dirty="0"/>
              <a:t>The Texas Adoption Resource Exchange (TARE) is a referral and photo-listing service operated by CPS that provides information on children waiting for adoption. </a:t>
            </a:r>
            <a:endParaRPr lang="en-US" sz="2800" dirty="0" smtClean="0"/>
          </a:p>
          <a:p>
            <a:pPr marL="0" indent="0">
              <a:buNone/>
            </a:pPr>
            <a:endParaRPr lang="en-US" sz="2800" dirty="0"/>
          </a:p>
          <a:p>
            <a:pPr marL="0" indent="0">
              <a:buNone/>
            </a:pPr>
            <a:r>
              <a:rPr lang="en-US" sz="2800" dirty="0" smtClean="0"/>
              <a:t>Photos</a:t>
            </a:r>
            <a:r>
              <a:rPr lang="en-US" sz="2800" dirty="0"/>
              <a:t>, profiles, videos, and inquiry forms for children awaiting adoption are available on the internet </a:t>
            </a:r>
            <a:r>
              <a:rPr lang="en-US" sz="2800" dirty="0" smtClean="0"/>
              <a:t>at: </a:t>
            </a:r>
          </a:p>
          <a:p>
            <a:pPr marL="0" indent="0">
              <a:buNone/>
            </a:pPr>
            <a:endParaRPr lang="en-US" sz="2800" dirty="0" smtClean="0"/>
          </a:p>
          <a:p>
            <a:pPr marL="0" indent="0" algn="ctr">
              <a:buNone/>
            </a:pPr>
            <a:r>
              <a:rPr lang="en-US" sz="2800" b="1" u="sng" dirty="0" smtClean="0"/>
              <a:t>www.adoptchildren.org</a:t>
            </a:r>
            <a:r>
              <a:rPr lang="en-US" sz="2800" dirty="0" smtClean="0"/>
              <a:t> </a:t>
            </a:r>
          </a:p>
          <a:p>
            <a:pPr marL="0" indent="0" algn="ctr">
              <a:buNone/>
            </a:pPr>
            <a:endParaRPr lang="en-US" sz="2400" dirty="0"/>
          </a:p>
          <a:p>
            <a:pPr marL="0" indent="0" algn="ctr">
              <a:buNone/>
            </a:pPr>
            <a:endParaRPr lang="en-US" sz="2400" dirty="0"/>
          </a:p>
        </p:txBody>
      </p:sp>
      <p:sp>
        <p:nvSpPr>
          <p:cNvPr id="4" name="Slide Number Placeholder 3"/>
          <p:cNvSpPr>
            <a:spLocks noGrp="1"/>
          </p:cNvSpPr>
          <p:nvPr>
            <p:ph type="sldNum" sz="quarter" idx="12"/>
          </p:nvPr>
        </p:nvSpPr>
        <p:spPr/>
        <p:txBody>
          <a:bodyPr/>
          <a:lstStyle/>
          <a:p>
            <a:fld id="{BB020C72-5B05-4446-B2D9-0A8BE9D707D8}" type="slidenum">
              <a:rPr lang="en-US" smtClean="0">
                <a:solidFill>
                  <a:srgbClr val="000000"/>
                </a:solidFill>
              </a:rPr>
              <a:pPr/>
              <a:t>22</a:t>
            </a:fld>
            <a:endParaRPr lang="en-US">
              <a:solidFill>
                <a:srgbClr val="000000"/>
              </a:solidFill>
            </a:endParaRPr>
          </a:p>
        </p:txBody>
      </p:sp>
    </p:spTree>
    <p:extLst>
      <p:ext uri="{BB962C8B-B14F-4D97-AF65-F5344CB8AC3E}">
        <p14:creationId xmlns:p14="http://schemas.microsoft.com/office/powerpoint/2010/main" val="1746657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514" y="304800"/>
            <a:ext cx="7125113" cy="924475"/>
          </a:xfrm>
        </p:spPr>
        <p:txBody>
          <a:bodyPr/>
          <a:lstStyle/>
          <a:p>
            <a:r>
              <a:rPr lang="en-US" dirty="0"/>
              <a:t>Jonathan and Vanessa </a:t>
            </a:r>
            <a:r>
              <a:rPr lang="en-US" dirty="0" smtClean="0"/>
              <a:t>		</a:t>
            </a:r>
            <a:endParaRPr lang="en-US" dirty="0"/>
          </a:p>
        </p:txBody>
      </p:sp>
      <p:sp>
        <p:nvSpPr>
          <p:cNvPr id="5" name="Footer Placeholder 4"/>
          <p:cNvSpPr>
            <a:spLocks noGrp="1"/>
          </p:cNvSpPr>
          <p:nvPr>
            <p:ph type="ftr" sz="quarter" idx="11"/>
          </p:nvPr>
        </p:nvSpPr>
        <p:spPr/>
        <p:txBody>
          <a:bodyPr/>
          <a:lstStyle/>
          <a:p>
            <a:r>
              <a:rPr lang="en-US" dirty="0" smtClean="0">
                <a:solidFill>
                  <a:srgbClr val="000000"/>
                </a:solidFill>
              </a:rPr>
              <a:t>www.adoptchildren.org</a:t>
            </a:r>
            <a:endParaRPr lang="en-US" dirty="0">
              <a:solidFill>
                <a:srgbClr val="000000"/>
              </a:solidFill>
            </a:endParaRPr>
          </a:p>
        </p:txBody>
      </p:sp>
      <p:sp>
        <p:nvSpPr>
          <p:cNvPr id="7" name="Rectangle 6"/>
          <p:cNvSpPr/>
          <p:nvPr/>
        </p:nvSpPr>
        <p:spPr>
          <a:xfrm>
            <a:off x="5094767" y="2057400"/>
            <a:ext cx="3886200" cy="2862322"/>
          </a:xfrm>
          <a:prstGeom prst="rect">
            <a:avLst/>
          </a:prstGeom>
        </p:spPr>
        <p:txBody>
          <a:bodyPr wrap="square">
            <a:spAutoFit/>
          </a:bodyPr>
          <a:lstStyle/>
          <a:p>
            <a:r>
              <a:rPr lang="en-US" dirty="0" smtClean="0">
                <a:solidFill>
                  <a:srgbClr val="000000"/>
                </a:solidFill>
              </a:rPr>
              <a:t>TARE ID #24286</a:t>
            </a:r>
          </a:p>
          <a:p>
            <a:r>
              <a:rPr lang="en-US" dirty="0">
                <a:solidFill>
                  <a:srgbClr val="000000"/>
                </a:solidFill>
              </a:rPr>
              <a:t>Ages: 17 and 16</a:t>
            </a:r>
          </a:p>
          <a:p>
            <a:r>
              <a:rPr lang="en-US" dirty="0">
                <a:solidFill>
                  <a:srgbClr val="000000"/>
                </a:solidFill>
              </a:rPr>
              <a:t>Region: 6</a:t>
            </a:r>
          </a:p>
          <a:p>
            <a:endParaRPr lang="en-US" dirty="0">
              <a:solidFill>
                <a:srgbClr val="000000"/>
              </a:solidFill>
            </a:endParaRPr>
          </a:p>
          <a:p>
            <a:r>
              <a:rPr lang="en-US" dirty="0" smtClean="0">
                <a:solidFill>
                  <a:srgbClr val="000000"/>
                </a:solidFill>
              </a:rPr>
              <a:t>“We </a:t>
            </a:r>
            <a:r>
              <a:rPr lang="en-US" dirty="0">
                <a:solidFill>
                  <a:srgbClr val="000000"/>
                </a:solidFill>
              </a:rPr>
              <a:t>enjoy playing and watching television together. We have similar interests, but also have additional individual interests</a:t>
            </a:r>
            <a:r>
              <a:rPr lang="en-US" dirty="0" smtClean="0">
                <a:solidFill>
                  <a:srgbClr val="000000"/>
                </a:solidFill>
              </a:rPr>
              <a:t>.” </a:t>
            </a:r>
          </a:p>
          <a:p>
            <a:endParaRPr lang="en-US" dirty="0">
              <a:solidFill>
                <a:srgbClr val="000000"/>
              </a:solidFill>
            </a:endParaRPr>
          </a:p>
          <a:p>
            <a:endParaRPr lang="en-US" dirty="0">
              <a:solidFill>
                <a:srgbClr val="000000"/>
              </a:solidFill>
            </a:endParaRPr>
          </a:p>
        </p:txBody>
      </p:sp>
      <p:pic>
        <p:nvPicPr>
          <p:cNvPr id="4098" name="Picture 2" descr="http://intranet/Application/TARE/Media.aspx/GetPhoto/369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514" y="1676400"/>
            <a:ext cx="3733800" cy="398714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434156"/>
      </p:ext>
    </p:extLst>
  </p:cSld>
  <p:clrMapOvr>
    <a:masterClrMapping/>
  </p:clrMapOvr>
  <mc:AlternateContent xmlns:mc="http://schemas.openxmlformats.org/markup-compatibility/2006" xmlns:p14="http://schemas.microsoft.com/office/powerpoint/2010/main">
    <mc:Choice Requires="p14">
      <p:transition spd="slow" p14:dur="2500" advClick="0" advTm="10000">
        <p14:gallery dir="l"/>
      </p:transition>
    </mc:Choice>
    <mc:Fallback xmlns="">
      <p:transition spd="slow" advClick="0" advTm="10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125113" cy="924475"/>
          </a:xfrm>
        </p:spPr>
        <p:txBody>
          <a:bodyPr/>
          <a:lstStyle/>
          <a:p>
            <a:r>
              <a:rPr lang="en-US" dirty="0"/>
              <a:t>Michelle </a:t>
            </a:r>
            <a:r>
              <a:rPr lang="en-US" dirty="0" smtClean="0"/>
              <a:t> 		</a:t>
            </a:r>
            <a:endParaRPr lang="en-US" dirty="0"/>
          </a:p>
        </p:txBody>
      </p:sp>
      <p:sp>
        <p:nvSpPr>
          <p:cNvPr id="5" name="Footer Placeholder 4"/>
          <p:cNvSpPr>
            <a:spLocks noGrp="1"/>
          </p:cNvSpPr>
          <p:nvPr>
            <p:ph type="ftr" sz="quarter" idx="11"/>
          </p:nvPr>
        </p:nvSpPr>
        <p:spPr/>
        <p:txBody>
          <a:bodyPr/>
          <a:lstStyle/>
          <a:p>
            <a:r>
              <a:rPr lang="en-US" dirty="0" smtClean="0">
                <a:solidFill>
                  <a:srgbClr val="000000"/>
                </a:solidFill>
              </a:rPr>
              <a:t>www.adoptchildren.org</a:t>
            </a:r>
            <a:endParaRPr lang="en-US" dirty="0">
              <a:solidFill>
                <a:srgbClr val="000000"/>
              </a:solidFill>
            </a:endParaRPr>
          </a:p>
        </p:txBody>
      </p:sp>
      <p:sp>
        <p:nvSpPr>
          <p:cNvPr id="7" name="Rectangle 6"/>
          <p:cNvSpPr/>
          <p:nvPr/>
        </p:nvSpPr>
        <p:spPr>
          <a:xfrm>
            <a:off x="4572000" y="2011739"/>
            <a:ext cx="3886200" cy="3139321"/>
          </a:xfrm>
          <a:prstGeom prst="rect">
            <a:avLst/>
          </a:prstGeom>
        </p:spPr>
        <p:txBody>
          <a:bodyPr wrap="square">
            <a:spAutoFit/>
          </a:bodyPr>
          <a:lstStyle/>
          <a:p>
            <a:r>
              <a:rPr lang="en-US" dirty="0">
                <a:solidFill>
                  <a:srgbClr val="000000"/>
                </a:solidFill>
              </a:rPr>
              <a:t>TARE ID #33187</a:t>
            </a:r>
          </a:p>
          <a:p>
            <a:r>
              <a:rPr lang="en-US" dirty="0">
                <a:solidFill>
                  <a:srgbClr val="000000"/>
                </a:solidFill>
              </a:rPr>
              <a:t>Age: 16</a:t>
            </a:r>
          </a:p>
          <a:p>
            <a:r>
              <a:rPr lang="en-US" dirty="0">
                <a:solidFill>
                  <a:srgbClr val="000000"/>
                </a:solidFill>
              </a:rPr>
              <a:t>Region: 3 </a:t>
            </a:r>
          </a:p>
          <a:p>
            <a:endParaRPr lang="en-US" dirty="0">
              <a:solidFill>
                <a:srgbClr val="000000"/>
              </a:solidFill>
            </a:endParaRPr>
          </a:p>
          <a:p>
            <a:r>
              <a:rPr lang="en-US" dirty="0">
                <a:solidFill>
                  <a:srgbClr val="000000"/>
                </a:solidFill>
              </a:rPr>
              <a:t>“I love to watch cartoons!”</a:t>
            </a:r>
          </a:p>
          <a:p>
            <a:endParaRPr lang="en-US" dirty="0">
              <a:solidFill>
                <a:srgbClr val="000000"/>
              </a:solidFill>
            </a:endParaRPr>
          </a:p>
          <a:p>
            <a:endParaRPr lang="en-US" dirty="0">
              <a:solidFill>
                <a:srgbClr val="000000"/>
              </a:solidFill>
            </a:endParaRPr>
          </a:p>
          <a:p>
            <a:r>
              <a:rPr lang="en-US" dirty="0">
                <a:solidFill>
                  <a:srgbClr val="000000"/>
                </a:solidFill>
              </a:rPr>
              <a:t>Her worker says, “Michelle is funny and has a very active imagination.  She loves to play outside and explore things!”</a:t>
            </a:r>
          </a:p>
        </p:txBody>
      </p:sp>
      <p:pic>
        <p:nvPicPr>
          <p:cNvPr id="3074" name="Picture 2" descr="http://intranet/Application/TARE/Media.aspx/GetPhoto/417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2743200" cy="41148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89563"/>
      </p:ext>
    </p:extLst>
  </p:cSld>
  <p:clrMapOvr>
    <a:masterClrMapping/>
  </p:clrMapOvr>
  <mc:AlternateContent xmlns:mc="http://schemas.openxmlformats.org/markup-compatibility/2006" xmlns:p14="http://schemas.microsoft.com/office/powerpoint/2010/main">
    <mc:Choice Requires="p14">
      <p:transition spd="slow" p14:dur="2500" advClick="0" advTm="10000">
        <p14:gallery dir="l"/>
      </p:transition>
    </mc:Choice>
    <mc:Fallback xmlns="">
      <p:transition spd="slow" advClick="0" advTm="10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125113" cy="924475"/>
          </a:xfrm>
        </p:spPr>
        <p:txBody>
          <a:bodyPr/>
          <a:lstStyle/>
          <a:p>
            <a:r>
              <a:rPr lang="en-US" dirty="0" err="1"/>
              <a:t>DeMichael</a:t>
            </a:r>
            <a:r>
              <a:rPr lang="en-US" dirty="0"/>
              <a:t> </a:t>
            </a:r>
            <a:r>
              <a:rPr lang="en-US" dirty="0" smtClean="0"/>
              <a:t>		</a:t>
            </a:r>
            <a:endParaRPr lang="en-US" dirty="0"/>
          </a:p>
        </p:txBody>
      </p:sp>
      <p:sp>
        <p:nvSpPr>
          <p:cNvPr id="5" name="Footer Placeholder 4"/>
          <p:cNvSpPr>
            <a:spLocks noGrp="1"/>
          </p:cNvSpPr>
          <p:nvPr>
            <p:ph type="ftr" sz="quarter" idx="11"/>
          </p:nvPr>
        </p:nvSpPr>
        <p:spPr/>
        <p:txBody>
          <a:bodyPr/>
          <a:lstStyle/>
          <a:p>
            <a:r>
              <a:rPr lang="en-US" dirty="0" smtClean="0">
                <a:solidFill>
                  <a:srgbClr val="000000"/>
                </a:solidFill>
              </a:rPr>
              <a:t>www.adoptchildren.org</a:t>
            </a:r>
            <a:endParaRPr lang="en-US" dirty="0">
              <a:solidFill>
                <a:srgbClr val="000000"/>
              </a:solidFill>
            </a:endParaRPr>
          </a:p>
        </p:txBody>
      </p:sp>
      <p:pic>
        <p:nvPicPr>
          <p:cNvPr id="2050" name="Picture 2" descr="http://intranet/Application/TARE/Media.aspx/GetPhoto/404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99298"/>
            <a:ext cx="3746500" cy="436420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5181600" y="1600200"/>
            <a:ext cx="3592286" cy="3693319"/>
          </a:xfrm>
          <a:prstGeom prst="rect">
            <a:avLst/>
          </a:prstGeom>
        </p:spPr>
        <p:txBody>
          <a:bodyPr wrap="square">
            <a:spAutoFit/>
          </a:bodyPr>
          <a:lstStyle/>
          <a:p>
            <a:r>
              <a:rPr lang="en-US" dirty="0">
                <a:solidFill>
                  <a:srgbClr val="000000"/>
                </a:solidFill>
              </a:rPr>
              <a:t>TARE ID #41090</a:t>
            </a:r>
          </a:p>
          <a:p>
            <a:r>
              <a:rPr lang="en-US" dirty="0">
                <a:solidFill>
                  <a:srgbClr val="000000"/>
                </a:solidFill>
              </a:rPr>
              <a:t>Age: 16</a:t>
            </a:r>
          </a:p>
          <a:p>
            <a:r>
              <a:rPr lang="en-US" dirty="0">
                <a:solidFill>
                  <a:srgbClr val="000000"/>
                </a:solidFill>
              </a:rPr>
              <a:t>Region: 3 </a:t>
            </a:r>
          </a:p>
          <a:p>
            <a:endParaRPr lang="en-US" dirty="0">
              <a:solidFill>
                <a:srgbClr val="000000"/>
              </a:solidFill>
            </a:endParaRPr>
          </a:p>
          <a:p>
            <a:r>
              <a:rPr lang="en-US" dirty="0">
                <a:solidFill>
                  <a:srgbClr val="000000"/>
                </a:solidFill>
              </a:rPr>
              <a:t>“I am a happy boy with a sweet smile who enjoys laughing and interacting with people.”</a:t>
            </a:r>
          </a:p>
          <a:p>
            <a:endParaRPr lang="en-US" dirty="0">
              <a:solidFill>
                <a:srgbClr val="000000"/>
              </a:solidFill>
            </a:endParaRPr>
          </a:p>
          <a:p>
            <a:endParaRPr lang="en-US" dirty="0">
              <a:solidFill>
                <a:srgbClr val="000000"/>
              </a:solidFill>
            </a:endParaRPr>
          </a:p>
          <a:p>
            <a:r>
              <a:rPr lang="en-US" dirty="0">
                <a:solidFill>
                  <a:srgbClr val="000000"/>
                </a:solidFill>
              </a:rPr>
              <a:t>His caseworker says, “</a:t>
            </a:r>
            <a:r>
              <a:rPr lang="en-US" dirty="0" err="1">
                <a:solidFill>
                  <a:srgbClr val="000000"/>
                </a:solidFill>
              </a:rPr>
              <a:t>DeMichael</a:t>
            </a:r>
            <a:r>
              <a:rPr lang="en-US" dirty="0">
                <a:solidFill>
                  <a:srgbClr val="000000"/>
                </a:solidFill>
              </a:rPr>
              <a:t> is such a sweetie. He requires total care and I hope to find a forever home for him.”  </a:t>
            </a:r>
          </a:p>
        </p:txBody>
      </p:sp>
    </p:spTree>
    <p:extLst>
      <p:ext uri="{BB962C8B-B14F-4D97-AF65-F5344CB8AC3E}">
        <p14:creationId xmlns:p14="http://schemas.microsoft.com/office/powerpoint/2010/main" val="4224359513"/>
      </p:ext>
    </p:extLst>
  </p:cSld>
  <p:clrMapOvr>
    <a:masterClrMapping/>
  </p:clrMapOvr>
  <mc:AlternateContent xmlns:mc="http://schemas.openxmlformats.org/markup-compatibility/2006" xmlns:p14="http://schemas.microsoft.com/office/powerpoint/2010/main">
    <mc:Choice Requires="p14">
      <p:transition spd="slow" p14:dur="2500" advClick="0" advTm="10000">
        <p14:gallery dir="l"/>
      </p:transition>
    </mc:Choice>
    <mc:Fallback xmlns="">
      <p:transition spd="slow" advClick="0" advTm="10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991556" cy="924475"/>
          </a:xfrm>
        </p:spPr>
        <p:txBody>
          <a:bodyPr/>
          <a:lstStyle/>
          <a:p>
            <a:r>
              <a:rPr lang="en-US" dirty="0"/>
              <a:t>Jason, Ivory, and </a:t>
            </a:r>
            <a:r>
              <a:rPr lang="en-US" dirty="0" err="1"/>
              <a:t>Harriniqa</a:t>
            </a:r>
            <a:r>
              <a:rPr lang="en-US" dirty="0"/>
              <a:t> </a:t>
            </a:r>
            <a:r>
              <a:rPr lang="en-US" dirty="0" smtClean="0"/>
              <a:t>		</a:t>
            </a:r>
            <a:endParaRPr lang="en-US" dirty="0"/>
          </a:p>
        </p:txBody>
      </p:sp>
      <p:sp>
        <p:nvSpPr>
          <p:cNvPr id="6" name="Footer Placeholder 5"/>
          <p:cNvSpPr>
            <a:spLocks noGrp="1"/>
          </p:cNvSpPr>
          <p:nvPr>
            <p:ph type="ftr" sz="quarter" idx="11"/>
          </p:nvPr>
        </p:nvSpPr>
        <p:spPr/>
        <p:txBody>
          <a:bodyPr/>
          <a:lstStyle/>
          <a:p>
            <a:r>
              <a:rPr lang="en-US" dirty="0" smtClean="0">
                <a:solidFill>
                  <a:srgbClr val="000000"/>
                </a:solidFill>
              </a:rPr>
              <a:t>www.adoptchildren.org</a:t>
            </a:r>
            <a:endParaRPr lang="en-US" dirty="0">
              <a:solidFill>
                <a:srgbClr val="000000"/>
              </a:solidFill>
            </a:endParaRPr>
          </a:p>
        </p:txBody>
      </p:sp>
      <p:sp>
        <p:nvSpPr>
          <p:cNvPr id="7" name="Rectangle 6"/>
          <p:cNvSpPr/>
          <p:nvPr/>
        </p:nvSpPr>
        <p:spPr>
          <a:xfrm>
            <a:off x="5105400" y="1752600"/>
            <a:ext cx="3592286" cy="3693319"/>
          </a:xfrm>
          <a:prstGeom prst="rect">
            <a:avLst/>
          </a:prstGeom>
        </p:spPr>
        <p:txBody>
          <a:bodyPr wrap="square">
            <a:spAutoFit/>
          </a:bodyPr>
          <a:lstStyle/>
          <a:p>
            <a:r>
              <a:rPr lang="en-US" dirty="0">
                <a:solidFill>
                  <a:srgbClr val="000000"/>
                </a:solidFill>
              </a:rPr>
              <a:t>TARE ID #25948</a:t>
            </a:r>
          </a:p>
          <a:p>
            <a:r>
              <a:rPr lang="en-US" dirty="0">
                <a:solidFill>
                  <a:srgbClr val="000000"/>
                </a:solidFill>
              </a:rPr>
              <a:t>Ages: 17, 16, and 12</a:t>
            </a:r>
          </a:p>
          <a:p>
            <a:r>
              <a:rPr lang="en-US" dirty="0">
                <a:solidFill>
                  <a:srgbClr val="000000"/>
                </a:solidFill>
              </a:rPr>
              <a:t>Region: 7</a:t>
            </a:r>
          </a:p>
          <a:p>
            <a:endParaRPr lang="en-US" dirty="0">
              <a:solidFill>
                <a:srgbClr val="000000"/>
              </a:solidFill>
            </a:endParaRPr>
          </a:p>
          <a:p>
            <a:r>
              <a:rPr lang="en-US" dirty="0">
                <a:solidFill>
                  <a:srgbClr val="000000"/>
                </a:solidFill>
              </a:rPr>
              <a:t>“We're engaging, outgoing, and waiting for a family who can raise us together.”</a:t>
            </a:r>
          </a:p>
          <a:p>
            <a:endParaRPr lang="en-US" dirty="0">
              <a:solidFill>
                <a:srgbClr val="000000"/>
              </a:solidFill>
            </a:endParaRPr>
          </a:p>
          <a:p>
            <a:endParaRPr lang="en-US" dirty="0">
              <a:solidFill>
                <a:srgbClr val="000000"/>
              </a:solidFill>
            </a:endParaRPr>
          </a:p>
          <a:p>
            <a:r>
              <a:rPr lang="en-US" dirty="0">
                <a:solidFill>
                  <a:srgbClr val="000000"/>
                </a:solidFill>
              </a:rPr>
              <a:t>Their worker says, “This sibling group is outgoing and brave. They look out for each other and remain loyal to each other.”</a:t>
            </a:r>
          </a:p>
        </p:txBody>
      </p:sp>
      <p:pic>
        <p:nvPicPr>
          <p:cNvPr id="1030" name="Picture 6" descr="http://intranet/Application/TARE/Media.aspx/GetPhoto/356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3291840" cy="41148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787614"/>
      </p:ext>
    </p:extLst>
  </p:cSld>
  <p:clrMapOvr>
    <a:masterClrMapping/>
  </p:clrMapOvr>
  <mc:AlternateContent xmlns:mc="http://schemas.openxmlformats.org/markup-compatibility/2006" xmlns:p14="http://schemas.microsoft.com/office/powerpoint/2010/main">
    <mc:Choice Requires="p14">
      <p:transition spd="slow" p14:dur="2500" advClick="0" advTm="10000">
        <p14:gallery dir="l"/>
      </p:transition>
    </mc:Choice>
    <mc:Fallback xmlns="">
      <p:transition spd="slow" advClick="0" advTm="10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125113" cy="924475"/>
          </a:xfrm>
        </p:spPr>
        <p:txBody>
          <a:bodyPr/>
          <a:lstStyle/>
          <a:p>
            <a:r>
              <a:rPr lang="en-US" dirty="0"/>
              <a:t>Franklin </a:t>
            </a:r>
            <a:r>
              <a:rPr lang="en-US" dirty="0" smtClean="0"/>
              <a:t> 		</a:t>
            </a:r>
            <a:endParaRPr lang="en-US" dirty="0"/>
          </a:p>
        </p:txBody>
      </p:sp>
      <p:sp>
        <p:nvSpPr>
          <p:cNvPr id="5" name="Footer Placeholder 4"/>
          <p:cNvSpPr>
            <a:spLocks noGrp="1"/>
          </p:cNvSpPr>
          <p:nvPr>
            <p:ph type="ftr" sz="quarter" idx="11"/>
          </p:nvPr>
        </p:nvSpPr>
        <p:spPr>
          <a:xfrm>
            <a:off x="687201" y="5638800"/>
            <a:ext cx="5256399" cy="365125"/>
          </a:xfrm>
        </p:spPr>
        <p:txBody>
          <a:bodyPr/>
          <a:lstStyle/>
          <a:p>
            <a:r>
              <a:rPr lang="en-US" dirty="0" smtClean="0">
                <a:solidFill>
                  <a:srgbClr val="000000"/>
                </a:solidFill>
              </a:rPr>
              <a:t>www.adoptchildren.org</a:t>
            </a:r>
            <a:endParaRPr lang="en-US" dirty="0">
              <a:solidFill>
                <a:srgbClr val="000000"/>
              </a:solidFill>
            </a:endParaRPr>
          </a:p>
        </p:txBody>
      </p:sp>
      <p:sp>
        <p:nvSpPr>
          <p:cNvPr id="7" name="Rectangle 6"/>
          <p:cNvSpPr/>
          <p:nvPr/>
        </p:nvSpPr>
        <p:spPr>
          <a:xfrm>
            <a:off x="5964865" y="1600200"/>
            <a:ext cx="2754086" cy="3970318"/>
          </a:xfrm>
          <a:prstGeom prst="rect">
            <a:avLst/>
          </a:prstGeom>
        </p:spPr>
        <p:txBody>
          <a:bodyPr wrap="square">
            <a:spAutoFit/>
          </a:bodyPr>
          <a:lstStyle/>
          <a:p>
            <a:r>
              <a:rPr lang="en-US" dirty="0">
                <a:solidFill>
                  <a:srgbClr val="000000"/>
                </a:solidFill>
              </a:rPr>
              <a:t>TARE ID #44795 </a:t>
            </a:r>
          </a:p>
          <a:p>
            <a:r>
              <a:rPr lang="en-US" dirty="0">
                <a:solidFill>
                  <a:srgbClr val="000000"/>
                </a:solidFill>
              </a:rPr>
              <a:t>Age: 11</a:t>
            </a:r>
          </a:p>
          <a:p>
            <a:r>
              <a:rPr lang="en-US" dirty="0">
                <a:solidFill>
                  <a:srgbClr val="000000"/>
                </a:solidFill>
              </a:rPr>
              <a:t>Region: 1</a:t>
            </a:r>
          </a:p>
          <a:p>
            <a:endParaRPr lang="en-US" dirty="0">
              <a:solidFill>
                <a:srgbClr val="000000"/>
              </a:solidFill>
            </a:endParaRPr>
          </a:p>
          <a:p>
            <a:r>
              <a:rPr lang="en-US" dirty="0">
                <a:solidFill>
                  <a:srgbClr val="000000"/>
                </a:solidFill>
              </a:rPr>
              <a:t>“Must love horses!”</a:t>
            </a:r>
          </a:p>
          <a:p>
            <a:endParaRPr lang="en-US" dirty="0">
              <a:solidFill>
                <a:srgbClr val="000000"/>
              </a:solidFill>
            </a:endParaRPr>
          </a:p>
          <a:p>
            <a:endParaRPr lang="en-US" dirty="0">
              <a:solidFill>
                <a:srgbClr val="000000"/>
              </a:solidFill>
            </a:endParaRPr>
          </a:p>
          <a:p>
            <a:r>
              <a:rPr lang="en-US" dirty="0">
                <a:solidFill>
                  <a:srgbClr val="000000"/>
                </a:solidFill>
              </a:rPr>
              <a:t>His worker says, “Franklin is active and enjoys the outdoors. He likes horses and would like to live out in the country like the cowboys." </a:t>
            </a:r>
          </a:p>
        </p:txBody>
      </p:sp>
      <p:pic>
        <p:nvPicPr>
          <p:cNvPr id="5122" name="Picture 2" descr="http://intranet/Application/TARE/Media.aspx/GetPhoto/411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4800600" cy="35052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573761"/>
      </p:ext>
    </p:extLst>
  </p:cSld>
  <p:clrMapOvr>
    <a:masterClrMapping/>
  </p:clrMapOvr>
  <mc:AlternateContent xmlns:mc="http://schemas.openxmlformats.org/markup-compatibility/2006" xmlns:p14="http://schemas.microsoft.com/office/powerpoint/2010/main">
    <mc:Choice Requires="p14">
      <p:transition spd="slow" p14:dur="2500" advClick="0" advTm="10000">
        <p14:gallery dir="l"/>
      </p:transition>
    </mc:Choice>
    <mc:Fallback xmlns="">
      <p:transition spd="slow" advClick="0" advTm="10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8385" y="76200"/>
            <a:ext cx="6172200" cy="990600"/>
          </a:xfrm>
        </p:spPr>
        <p:txBody>
          <a:bodyPr/>
          <a:lstStyle/>
          <a:p>
            <a:r>
              <a:rPr lang="en-US" dirty="0"/>
              <a:t>Texas Faith Based Collaboration Model</a:t>
            </a:r>
          </a:p>
        </p:txBody>
      </p:sp>
      <p:sp>
        <p:nvSpPr>
          <p:cNvPr id="4" name="Slide Number Placeholder 3"/>
          <p:cNvSpPr>
            <a:spLocks noGrp="1"/>
          </p:cNvSpPr>
          <p:nvPr>
            <p:ph type="sldNum" sz="quarter" idx="12"/>
          </p:nvPr>
        </p:nvSpPr>
        <p:spPr/>
        <p:txBody>
          <a:bodyPr/>
          <a:lstStyle/>
          <a:p>
            <a:fld id="{BB020C72-5B05-4446-B2D9-0A8BE9D707D8}" type="slidenum">
              <a:rPr lang="en-US" smtClean="0">
                <a:solidFill>
                  <a:srgbClr val="000000"/>
                </a:solidFill>
              </a:rPr>
              <a:pPr/>
              <a:t>28</a:t>
            </a:fld>
            <a:endParaRPr lang="en-US">
              <a:solidFill>
                <a:srgbClr val="000000"/>
              </a:solidFill>
            </a:endParaRPr>
          </a:p>
        </p:txBody>
      </p:sp>
      <p:sp>
        <p:nvSpPr>
          <p:cNvPr id="6" name="Content Placeholder 2"/>
          <p:cNvSpPr txBox="1">
            <a:spLocks/>
          </p:cNvSpPr>
          <p:nvPr/>
        </p:nvSpPr>
        <p:spPr bwMode="auto">
          <a:xfrm>
            <a:off x="533400" y="14478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fontAlgn="base">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fontAlgn="base">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fontAlgn="base">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endParaRPr lang="en-US" sz="2400" kern="0" dirty="0">
              <a:solidFill>
                <a:srgbClr val="000000"/>
              </a:solidFill>
              <a:latin typeface="Arial"/>
            </a:endParaRPr>
          </a:p>
          <a:p>
            <a:pPr marL="0" indent="0" algn="ctr">
              <a:buNone/>
            </a:pPr>
            <a:r>
              <a:rPr lang="en-US" kern="0" dirty="0" smtClean="0">
                <a:solidFill>
                  <a:srgbClr val="000000"/>
                </a:solidFill>
                <a:latin typeface="Arial"/>
              </a:rPr>
              <a:t>CPS </a:t>
            </a:r>
            <a:r>
              <a:rPr lang="en-US" kern="0" dirty="0">
                <a:solidFill>
                  <a:srgbClr val="000000"/>
                </a:solidFill>
                <a:latin typeface="Arial"/>
              </a:rPr>
              <a:t>has </a:t>
            </a:r>
            <a:r>
              <a:rPr lang="en-US" b="1" kern="0" dirty="0">
                <a:solidFill>
                  <a:srgbClr val="000000"/>
                </a:solidFill>
                <a:latin typeface="Arial"/>
              </a:rPr>
              <a:t>conservatorship</a:t>
            </a:r>
            <a:r>
              <a:rPr lang="en-US" kern="0" dirty="0">
                <a:solidFill>
                  <a:srgbClr val="000000"/>
                </a:solidFill>
                <a:latin typeface="Arial"/>
              </a:rPr>
              <a:t>;</a:t>
            </a:r>
            <a:r>
              <a:rPr lang="en-US" b="1" kern="0" dirty="0">
                <a:solidFill>
                  <a:srgbClr val="000000"/>
                </a:solidFill>
                <a:latin typeface="Arial"/>
              </a:rPr>
              <a:t> </a:t>
            </a:r>
          </a:p>
          <a:p>
            <a:pPr marL="0" indent="0" algn="ctr">
              <a:buNone/>
            </a:pPr>
            <a:r>
              <a:rPr lang="en-US" kern="0" dirty="0" smtClean="0">
                <a:solidFill>
                  <a:srgbClr val="000000"/>
                </a:solidFill>
                <a:latin typeface="Arial"/>
              </a:rPr>
              <a:t>The church has </a:t>
            </a:r>
            <a:r>
              <a:rPr lang="en-US" b="1" kern="0" dirty="0" smtClean="0">
                <a:solidFill>
                  <a:srgbClr val="000000"/>
                </a:solidFill>
                <a:latin typeface="Arial"/>
              </a:rPr>
              <a:t>stewardship</a:t>
            </a:r>
            <a:r>
              <a:rPr lang="en-US" kern="0" dirty="0">
                <a:solidFill>
                  <a:srgbClr val="000000"/>
                </a:solidFill>
                <a:latin typeface="Arial"/>
              </a:rPr>
              <a:t>; </a:t>
            </a:r>
            <a:endParaRPr lang="en-US" kern="0" dirty="0" smtClean="0">
              <a:solidFill>
                <a:srgbClr val="000000"/>
              </a:solidFill>
              <a:latin typeface="Arial"/>
            </a:endParaRPr>
          </a:p>
          <a:p>
            <a:pPr marL="0" indent="0" algn="ctr">
              <a:buNone/>
            </a:pPr>
            <a:r>
              <a:rPr lang="en-US" kern="0" dirty="0" smtClean="0">
                <a:solidFill>
                  <a:srgbClr val="000000"/>
                </a:solidFill>
                <a:latin typeface="Arial"/>
              </a:rPr>
              <a:t>and </a:t>
            </a:r>
            <a:r>
              <a:rPr lang="en-US" kern="0" dirty="0">
                <a:solidFill>
                  <a:srgbClr val="000000"/>
                </a:solidFill>
                <a:latin typeface="Arial"/>
              </a:rPr>
              <a:t>Communities </a:t>
            </a:r>
            <a:r>
              <a:rPr lang="en-US" kern="0" dirty="0" smtClean="0">
                <a:solidFill>
                  <a:srgbClr val="000000"/>
                </a:solidFill>
                <a:latin typeface="Arial"/>
              </a:rPr>
              <a:t>have </a:t>
            </a:r>
            <a:r>
              <a:rPr lang="en-US" b="1" kern="0" dirty="0">
                <a:solidFill>
                  <a:srgbClr val="000000"/>
                </a:solidFill>
                <a:latin typeface="Arial"/>
              </a:rPr>
              <a:t>ownership</a:t>
            </a:r>
            <a:r>
              <a:rPr lang="en-US" b="1" kern="0" dirty="0" smtClean="0">
                <a:solidFill>
                  <a:srgbClr val="000000"/>
                </a:solidFill>
                <a:latin typeface="Arial"/>
              </a:rPr>
              <a:t>.</a:t>
            </a:r>
            <a:endParaRPr lang="en-US" b="1" kern="0" dirty="0">
              <a:solidFill>
                <a:srgbClr val="000000"/>
              </a:solidFill>
              <a:latin typeface="Arial"/>
            </a:endParaRPr>
          </a:p>
          <a:p>
            <a:pPr marL="0" indent="0" algn="ctr">
              <a:buNone/>
            </a:pPr>
            <a:r>
              <a:rPr lang="en-US" b="1" kern="0" dirty="0">
                <a:solidFill>
                  <a:srgbClr val="000000"/>
                </a:solidFill>
                <a:latin typeface="Arial"/>
              </a:rPr>
              <a:t>    ~  </a:t>
            </a:r>
            <a:r>
              <a:rPr lang="en-US" kern="0" dirty="0">
                <a:solidFill>
                  <a:srgbClr val="000000"/>
                </a:solidFill>
                <a:latin typeface="Arial"/>
              </a:rPr>
              <a:t>Bishop Aaron Blake ~</a:t>
            </a:r>
          </a:p>
          <a:p>
            <a:pPr marL="0" indent="0" algn="ctr">
              <a:buNone/>
            </a:pPr>
            <a:r>
              <a:rPr lang="en-US" kern="0" dirty="0" smtClean="0">
                <a:solidFill>
                  <a:srgbClr val="000000"/>
                </a:solidFill>
                <a:latin typeface="Arial"/>
              </a:rPr>
              <a:t>Greater Faith Community Church</a:t>
            </a:r>
          </a:p>
          <a:p>
            <a:pPr marL="0" indent="0" algn="ctr">
              <a:buNone/>
            </a:pPr>
            <a:r>
              <a:rPr lang="en-US" kern="0" dirty="0" smtClean="0">
                <a:solidFill>
                  <a:srgbClr val="000000"/>
                </a:solidFill>
                <a:latin typeface="Arial"/>
              </a:rPr>
              <a:t>Brownwood</a:t>
            </a:r>
            <a:r>
              <a:rPr lang="en-US" kern="0" dirty="0">
                <a:solidFill>
                  <a:srgbClr val="000000"/>
                </a:solidFill>
                <a:latin typeface="Arial"/>
              </a:rPr>
              <a:t>, TX</a:t>
            </a:r>
          </a:p>
          <a:p>
            <a:pPr marL="0" indent="0" algn="ctr">
              <a:buFontTx/>
              <a:buNone/>
            </a:pPr>
            <a:endParaRPr lang="en-US" sz="2400" kern="0" dirty="0">
              <a:solidFill>
                <a:srgbClr val="000000"/>
              </a:solidFill>
              <a:latin typeface="Arial"/>
            </a:endParaRPr>
          </a:p>
          <a:p>
            <a:pPr marL="0" indent="0" algn="ctr">
              <a:buFontTx/>
              <a:buNone/>
            </a:pPr>
            <a:endParaRPr lang="en-US" sz="2400" kern="0" dirty="0">
              <a:solidFill>
                <a:srgbClr val="000000"/>
              </a:solidFill>
              <a:latin typeface="Arial"/>
            </a:endParaRPr>
          </a:p>
        </p:txBody>
      </p:sp>
    </p:spTree>
    <p:extLst>
      <p:ext uri="{BB962C8B-B14F-4D97-AF65-F5344CB8AC3E}">
        <p14:creationId xmlns:p14="http://schemas.microsoft.com/office/powerpoint/2010/main" val="1380522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6400800" cy="990600"/>
          </a:xfrm>
        </p:spPr>
        <p:txBody>
          <a:bodyPr/>
          <a:lstStyle/>
          <a:p>
            <a:r>
              <a:rPr lang="en-US" dirty="0" smtClean="0"/>
              <a:t>The Faith Based Community</a:t>
            </a:r>
            <a:br>
              <a:rPr lang="en-US" dirty="0" smtClean="0"/>
            </a:br>
            <a:r>
              <a:rPr lang="en-US" dirty="0" smtClean="0"/>
              <a:t> Has </a:t>
            </a:r>
            <a:r>
              <a:rPr lang="en-US" dirty="0"/>
              <a:t>Joined t</a:t>
            </a:r>
            <a:r>
              <a:rPr lang="en-US" dirty="0" smtClean="0"/>
              <a:t>he Effort</a:t>
            </a:r>
            <a:endParaRPr lang="en-US" dirty="0"/>
          </a:p>
        </p:txBody>
      </p:sp>
      <p:sp>
        <p:nvSpPr>
          <p:cNvPr id="3" name="Content Placeholder 2"/>
          <p:cNvSpPr>
            <a:spLocks noGrp="1"/>
          </p:cNvSpPr>
          <p:nvPr>
            <p:ph idx="1"/>
          </p:nvPr>
        </p:nvSpPr>
        <p:spPr>
          <a:xfrm>
            <a:off x="609600" y="1371600"/>
            <a:ext cx="8153400" cy="4724400"/>
          </a:xfrm>
        </p:spPr>
        <p:txBody>
          <a:bodyPr/>
          <a:lstStyle/>
          <a:p>
            <a:pPr marL="0" lvl="0" indent="0">
              <a:buNone/>
            </a:pPr>
            <a:r>
              <a:rPr lang="en-US" sz="2400" b="1" dirty="0" smtClean="0"/>
              <a:t>Faith-based organizations help with prevention, foster care and adoption, and youth transitioning to independent living</a:t>
            </a:r>
          </a:p>
          <a:p>
            <a:pPr marL="0" lvl="0" indent="0">
              <a:buNone/>
            </a:pPr>
            <a:endParaRPr lang="en-US" sz="2400" dirty="0" smtClean="0"/>
          </a:p>
          <a:p>
            <a:pPr lvl="0"/>
            <a:r>
              <a:rPr lang="en-US" sz="2400" dirty="0" smtClean="0"/>
              <a:t>Currently </a:t>
            </a:r>
            <a:r>
              <a:rPr lang="en-US" sz="2400" dirty="0"/>
              <a:t>there have been </a:t>
            </a:r>
            <a:r>
              <a:rPr lang="en-US" sz="2400" dirty="0" smtClean="0"/>
              <a:t>114 churches </a:t>
            </a:r>
            <a:r>
              <a:rPr lang="en-US" sz="2400" dirty="0"/>
              <a:t>recruited to participate in the Faith Based </a:t>
            </a:r>
            <a:r>
              <a:rPr lang="en-US" sz="2400" dirty="0" smtClean="0"/>
              <a:t>Collaboration</a:t>
            </a:r>
            <a:endParaRPr lang="en-US" sz="2400" dirty="0"/>
          </a:p>
          <a:p>
            <a:r>
              <a:rPr lang="en-US" sz="2400" dirty="0" smtClean="0"/>
              <a:t>107 </a:t>
            </a:r>
            <a:r>
              <a:rPr lang="en-US" sz="2400" dirty="0"/>
              <a:t>churches attended informational meetings with the intent to develop and launch Faith Based </a:t>
            </a:r>
            <a:r>
              <a:rPr lang="en-US" sz="2400" dirty="0" smtClean="0"/>
              <a:t>Ministries </a:t>
            </a:r>
            <a:r>
              <a:rPr lang="en-US" sz="2400" dirty="0"/>
              <a:t>in the </a:t>
            </a:r>
            <a:r>
              <a:rPr lang="en-US" sz="2400" dirty="0" smtClean="0"/>
              <a:t>future</a:t>
            </a:r>
            <a:endParaRPr lang="en-US" sz="2400" dirty="0"/>
          </a:p>
          <a:p>
            <a:pPr lvl="0"/>
            <a:r>
              <a:rPr lang="en-US" sz="2400" dirty="0" smtClean="0"/>
              <a:t>16 </a:t>
            </a:r>
            <a:r>
              <a:rPr lang="en-US" sz="2400" dirty="0"/>
              <a:t>churches have begun recruiting </a:t>
            </a:r>
            <a:r>
              <a:rPr lang="en-US" sz="2400" dirty="0" smtClean="0"/>
              <a:t>foster/adopt families</a:t>
            </a:r>
          </a:p>
          <a:p>
            <a:pPr lvl="0"/>
            <a:r>
              <a:rPr lang="en-US" sz="2400" dirty="0" smtClean="0"/>
              <a:t>13 other Orphan </a:t>
            </a:r>
            <a:r>
              <a:rPr lang="en-US" sz="2400" dirty="0"/>
              <a:t>Care Ministries have been </a:t>
            </a:r>
            <a:r>
              <a:rPr lang="en-US" sz="2400" dirty="0" smtClean="0"/>
              <a:t>launched</a:t>
            </a:r>
            <a:endParaRPr lang="en-US" sz="2400" dirty="0"/>
          </a:p>
          <a:p>
            <a:pPr marL="514350" indent="-514350">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BB020C72-5B05-4446-B2D9-0A8BE9D707D8}" type="slidenum">
              <a:rPr lang="en-US" smtClean="0">
                <a:solidFill>
                  <a:srgbClr val="000000"/>
                </a:solidFill>
              </a:rPr>
              <a:pPr/>
              <a:t>29</a:t>
            </a:fld>
            <a:endParaRPr lang="en-US">
              <a:solidFill>
                <a:srgbClr val="000000"/>
              </a:solidFill>
            </a:endParaRPr>
          </a:p>
        </p:txBody>
      </p:sp>
    </p:spTree>
    <p:extLst>
      <p:ext uri="{BB962C8B-B14F-4D97-AF65-F5344CB8AC3E}">
        <p14:creationId xmlns:p14="http://schemas.microsoft.com/office/powerpoint/2010/main" val="3844442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D7380-5D6A-4FB5-B7A7-9F3639936BB4}" type="slidenum">
              <a:rPr lang="en-US"/>
              <a:pPr/>
              <a:t>3</a:t>
            </a:fld>
            <a:endParaRPr lang="en-US" dirty="0"/>
          </a:p>
        </p:txBody>
      </p:sp>
      <p:sp>
        <p:nvSpPr>
          <p:cNvPr id="66563" name="Rectangle 3"/>
          <p:cNvSpPr>
            <a:spLocks noGrp="1" noChangeArrowheads="1"/>
          </p:cNvSpPr>
          <p:nvPr>
            <p:ph type="body" idx="1"/>
          </p:nvPr>
        </p:nvSpPr>
        <p:spPr>
          <a:xfrm>
            <a:off x="457200" y="1219200"/>
            <a:ext cx="8382000" cy="4830763"/>
          </a:xfrm>
        </p:spPr>
        <p:txBody>
          <a:bodyPr/>
          <a:lstStyle/>
          <a:p>
            <a:pPr marL="0" lvl="1" indent="0">
              <a:buNone/>
            </a:pPr>
            <a:r>
              <a:rPr lang="en-US" sz="2150" b="1" dirty="0">
                <a:solidFill>
                  <a:srgbClr val="000000"/>
                </a:solidFill>
              </a:rPr>
              <a:t>Through Redesign, DFPS seeks to: </a:t>
            </a:r>
          </a:p>
          <a:p>
            <a:pPr marL="742950" lvl="2" indent="-342900"/>
            <a:r>
              <a:rPr lang="en-US" sz="2150" dirty="0">
                <a:solidFill>
                  <a:srgbClr val="000000"/>
                </a:solidFill>
              </a:rPr>
              <a:t>Promote positive outcomes for children, youth, and families. </a:t>
            </a:r>
          </a:p>
          <a:p>
            <a:pPr marL="742950" lvl="2" indent="-342900"/>
            <a:r>
              <a:rPr lang="en-US" sz="2150" dirty="0">
                <a:solidFill>
                  <a:srgbClr val="000000"/>
                </a:solidFill>
              </a:rPr>
              <a:t>Improve the overall process and quality of care. </a:t>
            </a:r>
          </a:p>
          <a:p>
            <a:pPr marL="742950" lvl="2" indent="-342900"/>
            <a:r>
              <a:rPr lang="en-US" sz="2150" dirty="0">
                <a:solidFill>
                  <a:srgbClr val="000000"/>
                </a:solidFill>
              </a:rPr>
              <a:t>Buy services where they are needed and reward good performance.</a:t>
            </a:r>
          </a:p>
          <a:p>
            <a:pPr marL="742950" lvl="2" indent="-342900"/>
            <a:r>
              <a:rPr lang="en-US" sz="2150" dirty="0">
                <a:solidFill>
                  <a:srgbClr val="000000"/>
                </a:solidFill>
              </a:rPr>
              <a:t>Utilize and build on the strengths of communities</a:t>
            </a:r>
            <a:r>
              <a:rPr lang="en-US" sz="2150" dirty="0" smtClean="0">
                <a:solidFill>
                  <a:srgbClr val="000000"/>
                </a:solidFill>
              </a:rPr>
              <a:t>.</a:t>
            </a:r>
            <a:endParaRPr lang="en-US" sz="2150" b="1" dirty="0"/>
          </a:p>
          <a:p>
            <a:pPr marL="0" indent="0">
              <a:buNone/>
            </a:pPr>
            <a:endParaRPr lang="en-US" sz="2150" b="1" dirty="0" smtClean="0"/>
          </a:p>
          <a:p>
            <a:pPr marL="0" indent="0">
              <a:buNone/>
            </a:pPr>
            <a:r>
              <a:rPr lang="en-US" sz="2150" b="1" dirty="0" smtClean="0"/>
              <a:t>Goals </a:t>
            </a:r>
            <a:r>
              <a:rPr lang="en-US" sz="2150" b="1" dirty="0"/>
              <a:t>of Redesign:</a:t>
            </a:r>
          </a:p>
          <a:p>
            <a:pPr lvl="1">
              <a:buFont typeface="Arial" panose="020B0604020202020204" pitchFamily="34" charset="0"/>
              <a:buChar char="•"/>
            </a:pPr>
            <a:r>
              <a:rPr lang="en-US" sz="2150" dirty="0"/>
              <a:t>Keep children and youth closer to home and connected to their communities and siblings.</a:t>
            </a:r>
          </a:p>
          <a:p>
            <a:pPr lvl="1">
              <a:buFont typeface="Arial" panose="020B0604020202020204" pitchFamily="34" charset="0"/>
              <a:buChar char="•"/>
            </a:pPr>
            <a:r>
              <a:rPr lang="en-US" sz="2150" dirty="0"/>
              <a:t>Improve the quality of care and outcomes for children and youth. </a:t>
            </a:r>
          </a:p>
          <a:p>
            <a:pPr lvl="1">
              <a:buFont typeface="Arial" panose="020B0604020202020204" pitchFamily="34" charset="0"/>
              <a:buChar char="•"/>
            </a:pPr>
            <a:r>
              <a:rPr lang="en-US" sz="2150" dirty="0"/>
              <a:t>Reduce the number of times children </a:t>
            </a:r>
            <a:r>
              <a:rPr lang="en-US" sz="2150" dirty="0" smtClean="0"/>
              <a:t>move in foster care. </a:t>
            </a:r>
            <a:endParaRPr lang="en-US" sz="2150" dirty="0"/>
          </a:p>
          <a:p>
            <a:pPr marL="0" lvl="1" indent="0">
              <a:buNone/>
            </a:pPr>
            <a:endParaRPr lang="en-US" sz="2150" b="1" dirty="0"/>
          </a:p>
          <a:p>
            <a:pPr marL="742950" lvl="2" indent="-342900"/>
            <a:endParaRPr lang="en-US" sz="2000" dirty="0"/>
          </a:p>
          <a:p>
            <a:pPr lvl="1">
              <a:buFont typeface="Arial" panose="020B0604020202020204" pitchFamily="34" charset="0"/>
              <a:buChar char="•"/>
            </a:pPr>
            <a:endParaRPr lang="en-US" sz="2400" dirty="0"/>
          </a:p>
          <a:p>
            <a:pPr marL="0" indent="0">
              <a:buNone/>
            </a:pPr>
            <a:endParaRPr lang="en-US" sz="2200" dirty="0">
              <a:solidFill>
                <a:schemeClr val="accent4">
                  <a:lumMod val="85000"/>
                  <a:lumOff val="15000"/>
                </a:schemeClr>
              </a:solidFill>
            </a:endParaRPr>
          </a:p>
        </p:txBody>
      </p:sp>
      <p:sp>
        <p:nvSpPr>
          <p:cNvPr id="5" name="Title 1"/>
          <p:cNvSpPr>
            <a:spLocks noGrp="1"/>
          </p:cNvSpPr>
          <p:nvPr>
            <p:ph type="title"/>
          </p:nvPr>
        </p:nvSpPr>
        <p:spPr>
          <a:xfrm>
            <a:off x="285750" y="0"/>
            <a:ext cx="8477250" cy="1066800"/>
          </a:xfrm>
        </p:spPr>
        <p:txBody>
          <a:bodyPr/>
          <a:lstStyle/>
          <a:p>
            <a:r>
              <a:rPr lang="en-US" dirty="0" smtClean="0">
                <a:solidFill>
                  <a:schemeClr val="tx1"/>
                </a:solidFill>
              </a:rPr>
              <a:t>Goals of Foster Care Redesign</a:t>
            </a:r>
            <a:endParaRPr lang="en-US" dirty="0">
              <a:solidFill>
                <a:schemeClr val="tx1"/>
              </a:solidFill>
            </a:endParaRPr>
          </a:p>
        </p:txBody>
      </p:sp>
    </p:spTree>
    <p:extLst>
      <p:ext uri="{BB962C8B-B14F-4D97-AF65-F5344CB8AC3E}">
        <p14:creationId xmlns:p14="http://schemas.microsoft.com/office/powerpoint/2010/main" val="243670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206188"/>
            <a:ext cx="7962900" cy="1143000"/>
          </a:xfrm>
        </p:spPr>
        <p:txBody>
          <a:bodyPr>
            <a:normAutofit/>
          </a:bodyPr>
          <a:lstStyle/>
          <a:p>
            <a:pPr algn="r"/>
            <a:r>
              <a:rPr lang="en-US" sz="3200" dirty="0" smtClean="0"/>
              <a:t>            DFPS Child Data</a:t>
            </a:r>
            <a:endParaRPr lang="en-US" sz="3200" dirty="0"/>
          </a:p>
        </p:txBody>
      </p:sp>
      <p:sp>
        <p:nvSpPr>
          <p:cNvPr id="6" name="Rounded Rectangle 5"/>
          <p:cNvSpPr/>
          <p:nvPr/>
        </p:nvSpPr>
        <p:spPr>
          <a:xfrm>
            <a:off x="2667000" y="1175657"/>
            <a:ext cx="4593772" cy="990600"/>
          </a:xfrm>
          <a:prstGeom prst="roundRect">
            <a:avLst/>
          </a:prstGeom>
          <a:solidFill>
            <a:srgbClr val="8E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rgbClr val="FFFFFF"/>
                </a:solidFill>
              </a:rPr>
              <a:t>7,159,172 </a:t>
            </a:r>
          </a:p>
          <a:p>
            <a:pPr algn="ctr"/>
            <a:endParaRPr lang="en-US" sz="1000" dirty="0" smtClean="0">
              <a:solidFill>
                <a:srgbClr val="FFFFFF"/>
              </a:solidFill>
            </a:endParaRPr>
          </a:p>
          <a:p>
            <a:pPr algn="ctr"/>
            <a:r>
              <a:rPr lang="en-US" dirty="0" smtClean="0">
                <a:solidFill>
                  <a:srgbClr val="FFFFFF"/>
                </a:solidFill>
              </a:rPr>
              <a:t>Children Living in Texas for FY 2013</a:t>
            </a:r>
            <a:endParaRPr lang="en-US" dirty="0">
              <a:solidFill>
                <a:srgbClr val="FFFFFF"/>
              </a:solidFill>
            </a:endParaRPr>
          </a:p>
        </p:txBody>
      </p:sp>
      <p:sp>
        <p:nvSpPr>
          <p:cNvPr id="24" name="Rounded Rectangle 23"/>
          <p:cNvSpPr/>
          <p:nvPr/>
        </p:nvSpPr>
        <p:spPr>
          <a:xfrm>
            <a:off x="582385" y="2514600"/>
            <a:ext cx="4648200" cy="148998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rgbClr val="FFFFFF"/>
                </a:solidFill>
              </a:rPr>
              <a:t>27,924</a:t>
            </a:r>
          </a:p>
          <a:p>
            <a:pPr algn="ctr"/>
            <a:endParaRPr lang="en-US" sz="1000" dirty="0" smtClean="0">
              <a:solidFill>
                <a:srgbClr val="FFFFFF"/>
              </a:solidFill>
            </a:endParaRPr>
          </a:p>
          <a:p>
            <a:pPr algn="ctr"/>
            <a:r>
              <a:rPr lang="en-US" dirty="0" smtClean="0">
                <a:solidFill>
                  <a:srgbClr val="FFFFFF"/>
                </a:solidFill>
              </a:rPr>
              <a:t>Children were in the state’s conservatorship </a:t>
            </a:r>
          </a:p>
          <a:p>
            <a:pPr algn="ctr"/>
            <a:r>
              <a:rPr lang="en-US" dirty="0" smtClean="0">
                <a:solidFill>
                  <a:srgbClr val="FFFFFF"/>
                </a:solidFill>
              </a:rPr>
              <a:t>on August 31, 2013</a:t>
            </a:r>
            <a:endParaRPr lang="en-US" dirty="0">
              <a:solidFill>
                <a:srgbClr val="FFFFFF"/>
              </a:solidFill>
            </a:endParaRPr>
          </a:p>
        </p:txBody>
      </p:sp>
      <p:sp>
        <p:nvSpPr>
          <p:cNvPr id="25" name="Rounded Rectangle 24"/>
          <p:cNvSpPr/>
          <p:nvPr/>
        </p:nvSpPr>
        <p:spPr>
          <a:xfrm>
            <a:off x="7010400" y="3550784"/>
            <a:ext cx="1905000" cy="1868258"/>
          </a:xfrm>
          <a:prstGeom prst="roundRect">
            <a:avLst/>
          </a:prstGeom>
          <a:solidFill>
            <a:schemeClr val="accent3">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smtClean="0">
                <a:solidFill>
                  <a:srgbClr val="000000"/>
                </a:solidFill>
              </a:rPr>
              <a:t>160,240</a:t>
            </a:r>
            <a:endParaRPr lang="en-US" sz="2400" b="1" dirty="0">
              <a:solidFill>
                <a:srgbClr val="000000"/>
              </a:solidFill>
            </a:endParaRPr>
          </a:p>
          <a:p>
            <a:pPr algn="ctr"/>
            <a:r>
              <a:rPr lang="en-US" dirty="0" smtClean="0">
                <a:solidFill>
                  <a:srgbClr val="000000"/>
                </a:solidFill>
              </a:rPr>
              <a:t>Abuse/Neglect Investigations Completed by CPS</a:t>
            </a:r>
          </a:p>
        </p:txBody>
      </p:sp>
      <p:sp>
        <p:nvSpPr>
          <p:cNvPr id="26" name="Rounded Rectangle 25"/>
          <p:cNvSpPr/>
          <p:nvPr/>
        </p:nvSpPr>
        <p:spPr>
          <a:xfrm>
            <a:off x="6096000" y="4924419"/>
            <a:ext cx="1524000" cy="1138922"/>
          </a:xfrm>
          <a:prstGeom prst="roundRect">
            <a:avLst/>
          </a:prstGeom>
          <a:solidFill>
            <a:schemeClr val="accent3">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solidFill>
                  <a:srgbClr val="000000"/>
                </a:solidFill>
              </a:rPr>
              <a:t>66,398</a:t>
            </a:r>
            <a:endParaRPr lang="en-US" b="1" dirty="0">
              <a:solidFill>
                <a:srgbClr val="000000"/>
              </a:solidFill>
            </a:endParaRPr>
          </a:p>
          <a:p>
            <a:pPr algn="ctr"/>
            <a:r>
              <a:rPr lang="en-US" sz="1400" dirty="0" smtClean="0">
                <a:solidFill>
                  <a:srgbClr val="000000"/>
                </a:solidFill>
              </a:rPr>
              <a:t>Confirmed Victims of Abuse/Neglect</a:t>
            </a:r>
          </a:p>
        </p:txBody>
      </p:sp>
      <p:sp>
        <p:nvSpPr>
          <p:cNvPr id="27" name="Rounded Rectangle 26"/>
          <p:cNvSpPr/>
          <p:nvPr/>
        </p:nvSpPr>
        <p:spPr>
          <a:xfrm>
            <a:off x="582385" y="4488995"/>
            <a:ext cx="1181099" cy="1524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solidFill>
                  <a:srgbClr val="FFFFFF"/>
                </a:solidFill>
              </a:rPr>
              <a:t>16,676 </a:t>
            </a:r>
          </a:p>
          <a:p>
            <a:pPr algn="ctr"/>
            <a:endParaRPr lang="en-US" sz="1400" dirty="0" smtClean="0">
              <a:solidFill>
                <a:srgbClr val="FFFFFF"/>
              </a:solidFill>
            </a:endParaRPr>
          </a:p>
          <a:p>
            <a:pPr algn="ctr"/>
            <a:r>
              <a:rPr lang="en-US" sz="1400" dirty="0" smtClean="0">
                <a:solidFill>
                  <a:srgbClr val="FFFFFF"/>
                </a:solidFill>
              </a:rPr>
              <a:t>Children were in paid foster care</a:t>
            </a:r>
          </a:p>
        </p:txBody>
      </p:sp>
      <p:sp>
        <p:nvSpPr>
          <p:cNvPr id="31" name="Rounded Rectangle 30"/>
          <p:cNvSpPr/>
          <p:nvPr/>
        </p:nvSpPr>
        <p:spPr>
          <a:xfrm>
            <a:off x="2315935" y="4554310"/>
            <a:ext cx="1181099" cy="150903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solidFill>
                  <a:srgbClr val="FFFFFF"/>
                </a:solidFill>
              </a:rPr>
              <a:t>10,059</a:t>
            </a:r>
          </a:p>
          <a:p>
            <a:pPr algn="ctr"/>
            <a:endParaRPr lang="en-US" sz="1400" dirty="0" smtClean="0">
              <a:solidFill>
                <a:srgbClr val="FFFFFF"/>
              </a:solidFill>
            </a:endParaRPr>
          </a:p>
          <a:p>
            <a:pPr algn="ctr"/>
            <a:r>
              <a:rPr lang="en-US" sz="1400" dirty="0" smtClean="0">
                <a:solidFill>
                  <a:srgbClr val="FFFFFF"/>
                </a:solidFill>
              </a:rPr>
              <a:t>Children were in Kinship Care</a:t>
            </a:r>
          </a:p>
        </p:txBody>
      </p:sp>
      <p:cxnSp>
        <p:nvCxnSpPr>
          <p:cNvPr id="8" name="Straight Arrow Connector 7"/>
          <p:cNvCxnSpPr>
            <a:endCxn id="27" idx="0"/>
          </p:cNvCxnSpPr>
          <p:nvPr/>
        </p:nvCxnSpPr>
        <p:spPr>
          <a:xfrm>
            <a:off x="1172934" y="3997777"/>
            <a:ext cx="1" cy="49121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6" name="Straight Arrow Connector 35"/>
          <p:cNvCxnSpPr>
            <a:endCxn id="31" idx="0"/>
          </p:cNvCxnSpPr>
          <p:nvPr/>
        </p:nvCxnSpPr>
        <p:spPr>
          <a:xfrm>
            <a:off x="2906484" y="4015467"/>
            <a:ext cx="1" cy="53884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9" name="Straight Arrow Connector 38"/>
          <p:cNvCxnSpPr>
            <a:endCxn id="42" idx="0"/>
          </p:cNvCxnSpPr>
          <p:nvPr/>
        </p:nvCxnSpPr>
        <p:spPr>
          <a:xfrm>
            <a:off x="4640035" y="4026353"/>
            <a:ext cx="1" cy="49121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2" name="Rounded Rectangle 41"/>
          <p:cNvSpPr/>
          <p:nvPr/>
        </p:nvSpPr>
        <p:spPr>
          <a:xfrm>
            <a:off x="4049486" y="4517570"/>
            <a:ext cx="1181099" cy="154577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solidFill>
                  <a:srgbClr val="FFFFFF"/>
                </a:solidFill>
              </a:rPr>
              <a:t>1,189</a:t>
            </a:r>
            <a:endParaRPr lang="en-US" sz="1400" dirty="0" smtClean="0">
              <a:solidFill>
                <a:srgbClr val="FFFFFF"/>
              </a:solidFill>
            </a:endParaRPr>
          </a:p>
          <a:p>
            <a:pPr algn="ctr"/>
            <a:endParaRPr lang="en-US" sz="1400" dirty="0" smtClean="0">
              <a:solidFill>
                <a:srgbClr val="FFFFFF"/>
              </a:solidFill>
            </a:endParaRPr>
          </a:p>
          <a:p>
            <a:pPr algn="ctr"/>
            <a:r>
              <a:rPr lang="en-US" sz="1400" dirty="0" smtClean="0">
                <a:solidFill>
                  <a:srgbClr val="FFFFFF"/>
                </a:solidFill>
              </a:rPr>
              <a:t>Children were in Other Settings</a:t>
            </a:r>
          </a:p>
        </p:txBody>
      </p:sp>
      <p:cxnSp>
        <p:nvCxnSpPr>
          <p:cNvPr id="44" name="Straight Arrow Connector 43"/>
          <p:cNvCxnSpPr/>
          <p:nvPr/>
        </p:nvCxnSpPr>
        <p:spPr>
          <a:xfrm>
            <a:off x="4542063" y="2186667"/>
            <a:ext cx="0" cy="38916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6" name="Slide Number Placeholder 3"/>
          <p:cNvSpPr>
            <a:spLocks noGrp="1"/>
          </p:cNvSpPr>
          <p:nvPr>
            <p:ph type="sldNum" sz="quarter" idx="12"/>
          </p:nvPr>
        </p:nvSpPr>
        <p:spPr>
          <a:xfrm>
            <a:off x="6553200" y="6245225"/>
            <a:ext cx="2133600" cy="476250"/>
          </a:xfrm>
        </p:spPr>
        <p:txBody>
          <a:bodyPr/>
          <a:lstStyle/>
          <a:p>
            <a:fld id="{BB020C72-5B05-4446-B2D9-0A8BE9D707D8}" type="slidenum">
              <a:rPr lang="en-US" smtClean="0">
                <a:solidFill>
                  <a:srgbClr val="000000"/>
                </a:solidFill>
              </a:rPr>
              <a:pPr/>
              <a:t>30</a:t>
            </a:fld>
            <a:endParaRPr lang="en-US" dirty="0">
              <a:solidFill>
                <a:srgbClr val="000000"/>
              </a:solidFill>
            </a:endParaRPr>
          </a:p>
        </p:txBody>
      </p:sp>
      <p:sp>
        <p:nvSpPr>
          <p:cNvPr id="15" name="Rounded Rectangle 14"/>
          <p:cNvSpPr/>
          <p:nvPr/>
        </p:nvSpPr>
        <p:spPr>
          <a:xfrm>
            <a:off x="5747659" y="2470323"/>
            <a:ext cx="2754086" cy="1269206"/>
          </a:xfrm>
          <a:prstGeom prst="roundRect">
            <a:avLst/>
          </a:prstGeom>
          <a:solidFill>
            <a:schemeClr val="accent3">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solidFill>
                  <a:srgbClr val="000000"/>
                </a:solidFill>
              </a:rPr>
              <a:t>229,138</a:t>
            </a:r>
            <a:endParaRPr lang="en-US" sz="2400" b="1" dirty="0" smtClean="0">
              <a:solidFill>
                <a:srgbClr val="000000"/>
              </a:solidFill>
            </a:endParaRPr>
          </a:p>
          <a:p>
            <a:pPr algn="ctr"/>
            <a:r>
              <a:rPr lang="en-US" dirty="0" smtClean="0">
                <a:solidFill>
                  <a:srgbClr val="000000"/>
                </a:solidFill>
              </a:rPr>
              <a:t>Total CPS Initial Intakes of Abuse/Neglect</a:t>
            </a:r>
          </a:p>
        </p:txBody>
      </p:sp>
    </p:spTree>
    <p:extLst>
      <p:ext uri="{BB962C8B-B14F-4D97-AF65-F5344CB8AC3E}">
        <p14:creationId xmlns:p14="http://schemas.microsoft.com/office/powerpoint/2010/main" val="3154559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6477000" cy="752748"/>
          </a:xfrm>
        </p:spPr>
        <p:txBody>
          <a:bodyPr/>
          <a:lstStyle/>
          <a:p>
            <a:pPr>
              <a:lnSpc>
                <a:spcPct val="90000"/>
              </a:lnSpc>
            </a:pPr>
            <a:r>
              <a:rPr lang="en-US" dirty="0" smtClean="0"/>
              <a:t>Child Fatalities in the </a:t>
            </a:r>
            <a:br>
              <a:rPr lang="en-US" dirty="0" smtClean="0"/>
            </a:br>
            <a:r>
              <a:rPr lang="en-US" dirty="0" smtClean="0"/>
              <a:t>General Population</a:t>
            </a:r>
            <a:endParaRPr lang="en-US" dirty="0"/>
          </a:p>
        </p:txBody>
      </p:sp>
      <p:sp>
        <p:nvSpPr>
          <p:cNvPr id="4" name="Slide Number Placeholder 3"/>
          <p:cNvSpPr>
            <a:spLocks noGrp="1"/>
          </p:cNvSpPr>
          <p:nvPr>
            <p:ph type="sldNum" sz="quarter" idx="12"/>
          </p:nvPr>
        </p:nvSpPr>
        <p:spPr/>
        <p:txBody>
          <a:bodyPr/>
          <a:lstStyle/>
          <a:p>
            <a:fld id="{BB020C72-5B05-4446-B2D9-0A8BE9D707D8}" type="slidenum">
              <a:rPr lang="en-US" smtClean="0">
                <a:solidFill>
                  <a:srgbClr val="000000"/>
                </a:solidFill>
              </a:rPr>
              <a:pPr/>
              <a:t>31</a:t>
            </a:fld>
            <a:endParaRPr lang="en-US" dirty="0">
              <a:solidFill>
                <a:srgbClr val="0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44607190"/>
              </p:ext>
            </p:extLst>
          </p:nvPr>
        </p:nvGraphicFramePr>
        <p:xfrm>
          <a:off x="381000" y="1524000"/>
          <a:ext cx="8229600"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484094"/>
              </p:ext>
            </p:extLst>
          </p:nvPr>
        </p:nvGraphicFramePr>
        <p:xfrm>
          <a:off x="609600" y="1295400"/>
          <a:ext cx="8077200" cy="4876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68503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6477000" cy="533400"/>
          </a:xfrm>
        </p:spPr>
        <p:txBody>
          <a:bodyPr/>
          <a:lstStyle/>
          <a:p>
            <a:pPr>
              <a:lnSpc>
                <a:spcPct val="90000"/>
              </a:lnSpc>
            </a:pPr>
            <a:r>
              <a:rPr lang="en-US" dirty="0" smtClean="0"/>
              <a:t/>
            </a:r>
            <a:br>
              <a:rPr lang="en-US" dirty="0" smtClean="0"/>
            </a:br>
            <a:r>
              <a:rPr lang="en-US" dirty="0" smtClean="0"/>
              <a:t>Child Safety Plan</a:t>
            </a:r>
            <a:endParaRPr lang="en-US" dirty="0"/>
          </a:p>
        </p:txBody>
      </p:sp>
      <p:sp>
        <p:nvSpPr>
          <p:cNvPr id="3" name="Content Placeholder 2"/>
          <p:cNvSpPr>
            <a:spLocks noGrp="1"/>
          </p:cNvSpPr>
          <p:nvPr>
            <p:ph idx="1"/>
          </p:nvPr>
        </p:nvSpPr>
        <p:spPr>
          <a:xfrm>
            <a:off x="533400" y="1447800"/>
            <a:ext cx="8382000" cy="4419600"/>
          </a:xfrm>
        </p:spPr>
        <p:txBody>
          <a:bodyPr/>
          <a:lstStyle/>
          <a:p>
            <a:pPr lvl="0">
              <a:spcBef>
                <a:spcPts val="0"/>
              </a:spcBef>
              <a:spcAft>
                <a:spcPts val="600"/>
              </a:spcAft>
            </a:pPr>
            <a:r>
              <a:rPr lang="en-US" sz="2400" dirty="0" smtClean="0"/>
              <a:t>DFPS developed a child safety action plan that includes implementation of the recommendations in an internal audit and changes proposed in response to specific child fatality cases, identified trends, or as a recommendation from a child safety forum with providers and stakeholders.</a:t>
            </a:r>
          </a:p>
          <a:p>
            <a:pPr lvl="0">
              <a:spcBef>
                <a:spcPts val="0"/>
              </a:spcBef>
              <a:spcAft>
                <a:spcPts val="600"/>
              </a:spcAft>
            </a:pPr>
            <a:r>
              <a:rPr lang="en-US" sz="2400" dirty="0" smtClean="0"/>
              <a:t>Areas addressed in the child safety plan include:	</a:t>
            </a:r>
          </a:p>
          <a:p>
            <a:pPr lvl="1">
              <a:spcBef>
                <a:spcPts val="0"/>
              </a:spcBef>
              <a:spcAft>
                <a:spcPts val="600"/>
              </a:spcAft>
              <a:buFont typeface="Courier New" panose="02070309020205020404" pitchFamily="49" charset="0"/>
              <a:buChar char="o"/>
            </a:pPr>
            <a:r>
              <a:rPr lang="en-US" sz="2000" dirty="0" smtClean="0"/>
              <a:t>Child </a:t>
            </a:r>
            <a:r>
              <a:rPr lang="en-US" sz="2000" dirty="0"/>
              <a:t>f</a:t>
            </a:r>
            <a:r>
              <a:rPr lang="en-US" sz="2000" dirty="0" smtClean="0"/>
              <a:t>atality review process</a:t>
            </a:r>
          </a:p>
          <a:p>
            <a:pPr lvl="1">
              <a:spcBef>
                <a:spcPts val="0"/>
              </a:spcBef>
              <a:spcAft>
                <a:spcPts val="600"/>
              </a:spcAft>
              <a:buFont typeface="Courier New" panose="02070309020205020404" pitchFamily="49" charset="0"/>
              <a:buChar char="o"/>
            </a:pPr>
            <a:r>
              <a:rPr lang="en-US" sz="2000" dirty="0" smtClean="0"/>
              <a:t>Kinship Care</a:t>
            </a:r>
          </a:p>
          <a:p>
            <a:pPr lvl="1">
              <a:spcBef>
                <a:spcPts val="0"/>
              </a:spcBef>
              <a:spcAft>
                <a:spcPts val="600"/>
              </a:spcAft>
              <a:buFont typeface="Courier New" panose="02070309020205020404" pitchFamily="49" charset="0"/>
              <a:buChar char="o"/>
            </a:pPr>
            <a:r>
              <a:rPr lang="en-US" sz="2000" dirty="0" smtClean="0"/>
              <a:t>Foster Care</a:t>
            </a:r>
          </a:p>
          <a:p>
            <a:pPr lvl="1">
              <a:spcBef>
                <a:spcPts val="0"/>
              </a:spcBef>
              <a:spcAft>
                <a:spcPts val="600"/>
              </a:spcAft>
              <a:buFont typeface="Courier New" panose="02070309020205020404" pitchFamily="49" charset="0"/>
              <a:buChar char="o"/>
            </a:pPr>
            <a:r>
              <a:rPr lang="en-US" sz="2000" dirty="0" smtClean="0"/>
              <a:t>DFPS training and casework practices</a:t>
            </a:r>
          </a:p>
          <a:p>
            <a:pPr lvl="1">
              <a:spcBef>
                <a:spcPts val="0"/>
              </a:spcBef>
              <a:spcAft>
                <a:spcPts val="600"/>
              </a:spcAft>
              <a:buFont typeface="Courier New" panose="02070309020205020404" pitchFamily="49" charset="0"/>
              <a:buChar char="o"/>
            </a:pPr>
            <a:r>
              <a:rPr lang="en-US" sz="2000" dirty="0" smtClean="0"/>
              <a:t>Regulation of contracted providers</a:t>
            </a:r>
          </a:p>
          <a:p>
            <a:pPr lvl="0">
              <a:spcBef>
                <a:spcPts val="0"/>
              </a:spcBef>
              <a:spcAft>
                <a:spcPts val="1200"/>
              </a:spcAft>
            </a:pPr>
            <a:endParaRPr lang="en-US" sz="2400" dirty="0" smtClean="0"/>
          </a:p>
        </p:txBody>
      </p:sp>
      <p:sp>
        <p:nvSpPr>
          <p:cNvPr id="4" name="Slide Number Placeholder 3"/>
          <p:cNvSpPr>
            <a:spLocks noGrp="1"/>
          </p:cNvSpPr>
          <p:nvPr>
            <p:ph type="sldNum" sz="quarter" idx="12"/>
          </p:nvPr>
        </p:nvSpPr>
        <p:spPr/>
        <p:txBody>
          <a:bodyPr/>
          <a:lstStyle/>
          <a:p>
            <a:fld id="{BB020C72-5B05-4446-B2D9-0A8BE9D707D8}" type="slidenum">
              <a:rPr lang="en-US" smtClean="0">
                <a:solidFill>
                  <a:srgbClr val="000000"/>
                </a:solidFill>
              </a:rPr>
              <a:pPr/>
              <a:t>32</a:t>
            </a:fld>
            <a:endParaRPr lang="en-US" dirty="0">
              <a:solidFill>
                <a:srgbClr val="000000"/>
              </a:solidFill>
            </a:endParaRPr>
          </a:p>
        </p:txBody>
      </p:sp>
    </p:spTree>
    <p:extLst>
      <p:ext uri="{BB962C8B-B14F-4D97-AF65-F5344CB8AC3E}">
        <p14:creationId xmlns:p14="http://schemas.microsoft.com/office/powerpoint/2010/main" val="705070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Happy Ending!</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3179" t="10902" r="27137"/>
          <a:stretch/>
        </p:blipFill>
        <p:spPr>
          <a:xfrm>
            <a:off x="3208356" y="1219200"/>
            <a:ext cx="5535347" cy="4816426"/>
          </a:xfrm>
        </p:spPr>
      </p:pic>
      <p:sp>
        <p:nvSpPr>
          <p:cNvPr id="4" name="Slide Number Placeholder 3"/>
          <p:cNvSpPr>
            <a:spLocks noGrp="1"/>
          </p:cNvSpPr>
          <p:nvPr>
            <p:ph type="sldNum" sz="quarter" idx="12"/>
          </p:nvPr>
        </p:nvSpPr>
        <p:spPr/>
        <p:txBody>
          <a:bodyPr/>
          <a:lstStyle/>
          <a:p>
            <a:fld id="{BB020C72-5B05-4446-B2D9-0A8BE9D707D8}" type="slidenum">
              <a:rPr lang="en-US" smtClean="0"/>
              <a:pPr/>
              <a:t>33</a:t>
            </a:fld>
            <a:endParaRPr lang="en-US"/>
          </a:p>
        </p:txBody>
      </p:sp>
      <p:sp>
        <p:nvSpPr>
          <p:cNvPr id="6" name="TextBox 5"/>
          <p:cNvSpPr txBox="1"/>
          <p:nvPr/>
        </p:nvSpPr>
        <p:spPr>
          <a:xfrm>
            <a:off x="457200" y="1905000"/>
            <a:ext cx="2590800" cy="2862322"/>
          </a:xfrm>
          <a:prstGeom prst="rect">
            <a:avLst/>
          </a:prstGeom>
          <a:noFill/>
        </p:spPr>
        <p:txBody>
          <a:bodyPr wrap="square" rtlCol="0">
            <a:spAutoFit/>
          </a:bodyPr>
          <a:lstStyle/>
          <a:p>
            <a:r>
              <a:rPr lang="en-US" i="1" dirty="0" smtClean="0"/>
              <a:t>The </a:t>
            </a:r>
            <a:r>
              <a:rPr lang="en-US" i="1" dirty="0"/>
              <a:t>Cavazos family after </a:t>
            </a:r>
            <a:r>
              <a:rPr lang="en-US" i="1" dirty="0" smtClean="0"/>
              <a:t>adoption proceedings. </a:t>
            </a:r>
          </a:p>
          <a:p>
            <a:endParaRPr lang="en-US" i="1" dirty="0"/>
          </a:p>
          <a:p>
            <a:r>
              <a:rPr lang="en-US" i="1" dirty="0" smtClean="0"/>
              <a:t>Damien </a:t>
            </a:r>
            <a:r>
              <a:rPr lang="en-US" i="1" dirty="0"/>
              <a:t>Cavazos, who </a:t>
            </a:r>
            <a:r>
              <a:rPr lang="en-US" i="1" dirty="0" smtClean="0"/>
              <a:t>turned 18 the very next day, put </a:t>
            </a:r>
            <a:r>
              <a:rPr lang="en-US" i="1" dirty="0"/>
              <a:t>his arms around his new mom, Rebecca Cavazos, at far left of the photo. </a:t>
            </a:r>
          </a:p>
        </p:txBody>
      </p:sp>
    </p:spTree>
    <p:extLst>
      <p:ext uri="{BB962C8B-B14F-4D97-AF65-F5344CB8AC3E}">
        <p14:creationId xmlns:p14="http://schemas.microsoft.com/office/powerpoint/2010/main" val="2534228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4876799"/>
          </a:xfrm>
        </p:spPr>
        <p:txBody>
          <a:bodyPr/>
          <a:lstStyle/>
          <a:p>
            <a:pPr marL="0" indent="0">
              <a:buNone/>
            </a:pPr>
            <a:r>
              <a:rPr lang="en-US" sz="1700" b="1" u="sng" dirty="0" smtClean="0"/>
              <a:t>SB 218 </a:t>
            </a:r>
            <a:r>
              <a:rPr lang="en-US" sz="1700" b="1" u="sng" dirty="0"/>
              <a:t>by </a:t>
            </a:r>
            <a:r>
              <a:rPr lang="en-US" sz="1700" b="1" u="sng" dirty="0" smtClean="0"/>
              <a:t>Nelson - 82</a:t>
            </a:r>
            <a:r>
              <a:rPr lang="en-US" sz="1700" b="1" u="sng" baseline="30000" dirty="0" smtClean="0"/>
              <a:t>nd</a:t>
            </a:r>
            <a:r>
              <a:rPr lang="en-US" sz="1700" b="1" u="sng" dirty="0" smtClean="0"/>
              <a:t> </a:t>
            </a:r>
            <a:endParaRPr lang="en-US" sz="1700" b="1" u="sng" dirty="0"/>
          </a:p>
          <a:p>
            <a:r>
              <a:rPr lang="en-US" sz="1700" dirty="0"/>
              <a:t>Requires DFPS to implement a redesign of the foster care system in accordance with the PPP’s Foster Care Redesign report</a:t>
            </a:r>
            <a:r>
              <a:rPr lang="en-US" sz="1700" dirty="0" smtClean="0"/>
              <a:t>.</a:t>
            </a:r>
          </a:p>
          <a:p>
            <a:endParaRPr lang="en-US" sz="1700" dirty="0"/>
          </a:p>
          <a:p>
            <a:pPr marL="0" indent="0">
              <a:buNone/>
            </a:pPr>
            <a:r>
              <a:rPr lang="en-US" sz="1700" b="1" u="sng" dirty="0" smtClean="0"/>
              <a:t>HB1</a:t>
            </a:r>
            <a:r>
              <a:rPr lang="en-US" sz="1700" b="1" u="sng" dirty="0"/>
              <a:t>, Rider </a:t>
            </a:r>
            <a:r>
              <a:rPr lang="en-US" sz="1700" b="1" u="sng" dirty="0" smtClean="0"/>
              <a:t>25 - 82</a:t>
            </a:r>
            <a:r>
              <a:rPr lang="en-US" sz="1700" b="1" u="sng" baseline="30000" dirty="0" smtClean="0"/>
              <a:t>nd</a:t>
            </a:r>
            <a:r>
              <a:rPr lang="en-US" sz="1700" b="1" u="sng" dirty="0" smtClean="0"/>
              <a:t>   </a:t>
            </a:r>
            <a:endParaRPr lang="en-US" sz="1700" b="1" u="sng" dirty="0"/>
          </a:p>
          <a:p>
            <a:r>
              <a:rPr lang="en-US" sz="1700" dirty="0" smtClean="0"/>
              <a:t>Requires </a:t>
            </a:r>
            <a:r>
              <a:rPr lang="en-US" sz="1700" dirty="0"/>
              <a:t>DFPS to submit a report that includes expenditures for foster care and progress toward achievement of improved outcomes for children, youth and families based on the quality indicators</a:t>
            </a:r>
            <a:r>
              <a:rPr lang="en-US" sz="1700" dirty="0" smtClean="0"/>
              <a:t>.</a:t>
            </a:r>
          </a:p>
          <a:p>
            <a:endParaRPr lang="en-US" sz="1700" dirty="0"/>
          </a:p>
          <a:p>
            <a:pPr marL="0" indent="0">
              <a:buNone/>
            </a:pPr>
            <a:r>
              <a:rPr lang="en-US" sz="1700" b="1" u="sng" dirty="0"/>
              <a:t>SB 1, Rider </a:t>
            </a:r>
            <a:r>
              <a:rPr lang="en-US" sz="1700" b="1" u="sng" dirty="0" smtClean="0"/>
              <a:t>29 - 83</a:t>
            </a:r>
            <a:r>
              <a:rPr lang="en-US" sz="1700" b="1" u="sng" baseline="30000" dirty="0" smtClean="0"/>
              <a:t>rd</a:t>
            </a:r>
            <a:r>
              <a:rPr lang="en-US" sz="1700" b="1" u="sng" dirty="0" smtClean="0"/>
              <a:t> </a:t>
            </a:r>
          </a:p>
          <a:p>
            <a:r>
              <a:rPr lang="en-US" sz="1700" dirty="0" smtClean="0"/>
              <a:t>Requires </a:t>
            </a:r>
            <a:r>
              <a:rPr lang="en-US" sz="1700" dirty="0"/>
              <a:t>DFPS report selected performance measures that will allow for comparative analysis between the legacy foster care and redesigned foster care systems; and</a:t>
            </a:r>
          </a:p>
          <a:p>
            <a:r>
              <a:rPr lang="en-US" sz="1700" dirty="0" smtClean="0"/>
              <a:t>The most </a:t>
            </a:r>
            <a:r>
              <a:rPr lang="en-US" sz="1700" dirty="0"/>
              <a:t>recent data for the selected comparative performance measures, an analysis of the data that identifies trends and </a:t>
            </a:r>
            <a:r>
              <a:rPr lang="en-US" sz="1700" dirty="0" smtClean="0"/>
              <a:t>impact, </a:t>
            </a:r>
            <a:r>
              <a:rPr lang="en-US" sz="1700" dirty="0"/>
              <a:t>identification and analysis of factors negatively impacting any outcomes, </a:t>
            </a:r>
            <a:r>
              <a:rPr lang="en-US" sz="1700" dirty="0" smtClean="0"/>
              <a:t>recommendations, </a:t>
            </a:r>
            <a:r>
              <a:rPr lang="en-US" sz="1700" dirty="0"/>
              <a:t>and </a:t>
            </a:r>
            <a:r>
              <a:rPr lang="en-US" sz="1700" dirty="0" smtClean="0"/>
              <a:t>other </a:t>
            </a:r>
            <a:r>
              <a:rPr lang="en-US" sz="1700" dirty="0"/>
              <a:t>information necessary to determine the status of </a:t>
            </a:r>
            <a:r>
              <a:rPr lang="en-US" sz="1700" dirty="0" smtClean="0"/>
              <a:t>Foster Care Redesign.</a:t>
            </a:r>
            <a:endParaRPr lang="en-US" sz="1700" dirty="0"/>
          </a:p>
          <a:p>
            <a:pPr marL="0" indent="0">
              <a:buNone/>
            </a:pPr>
            <a:endParaRPr lang="en-US" b="1" dirty="0" smtClean="0">
              <a:solidFill>
                <a:srgbClr val="C00000"/>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fld id="{BB020C72-5B05-4446-B2D9-0A8BE9D707D8}" type="slidenum">
              <a:rPr lang="en-US" smtClean="0"/>
              <a:pPr/>
              <a:t>4</a:t>
            </a:fld>
            <a:endParaRPr lang="en-US" dirty="0"/>
          </a:p>
        </p:txBody>
      </p:sp>
      <p:sp>
        <p:nvSpPr>
          <p:cNvPr id="5" name="Title 1"/>
          <p:cNvSpPr>
            <a:spLocks noGrp="1"/>
          </p:cNvSpPr>
          <p:nvPr>
            <p:ph type="title"/>
          </p:nvPr>
        </p:nvSpPr>
        <p:spPr>
          <a:xfrm>
            <a:off x="2286000" y="76200"/>
            <a:ext cx="6172200" cy="914400"/>
          </a:xfrm>
        </p:spPr>
        <p:txBody>
          <a:bodyPr/>
          <a:lstStyle/>
          <a:p>
            <a:r>
              <a:rPr lang="en-US" dirty="0">
                <a:solidFill>
                  <a:schemeClr val="tx1"/>
                </a:solidFill>
              </a:rPr>
              <a:t>Legislation </a:t>
            </a:r>
            <a:r>
              <a:rPr lang="en-US" dirty="0" smtClean="0">
                <a:solidFill>
                  <a:schemeClr val="tx1"/>
                </a:solidFill>
              </a:rPr>
              <a:t>Guiding</a:t>
            </a:r>
            <a:br>
              <a:rPr lang="en-US" dirty="0" smtClean="0">
                <a:solidFill>
                  <a:schemeClr val="tx1"/>
                </a:solidFill>
              </a:rPr>
            </a:br>
            <a:r>
              <a:rPr lang="en-US" dirty="0" smtClean="0">
                <a:solidFill>
                  <a:schemeClr val="tx1"/>
                </a:solidFill>
              </a:rPr>
              <a:t>Foster Care Redesign</a:t>
            </a:r>
            <a:endParaRPr lang="en-US" dirty="0">
              <a:solidFill>
                <a:schemeClr val="tx1"/>
              </a:solidFill>
            </a:endParaRPr>
          </a:p>
        </p:txBody>
      </p:sp>
    </p:spTree>
    <p:extLst>
      <p:ext uri="{BB962C8B-B14F-4D97-AF65-F5344CB8AC3E}">
        <p14:creationId xmlns:p14="http://schemas.microsoft.com/office/powerpoint/2010/main" val="1929617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D7380-5D6A-4FB5-B7A7-9F3639936BB4}" type="slidenum">
              <a:rPr lang="en-US">
                <a:solidFill>
                  <a:srgbClr val="000000"/>
                </a:solidFill>
              </a:rPr>
              <a:pPr/>
              <a:t>5</a:t>
            </a:fld>
            <a:endParaRPr lang="en-US" dirty="0">
              <a:solidFill>
                <a:srgbClr val="000000"/>
              </a:solidFill>
            </a:endParaRPr>
          </a:p>
        </p:txBody>
      </p:sp>
      <p:sp>
        <p:nvSpPr>
          <p:cNvPr id="66563" name="Rectangle 3"/>
          <p:cNvSpPr>
            <a:spLocks noGrp="1" noChangeArrowheads="1"/>
          </p:cNvSpPr>
          <p:nvPr>
            <p:ph type="body" idx="1"/>
          </p:nvPr>
        </p:nvSpPr>
        <p:spPr>
          <a:xfrm>
            <a:off x="381000" y="1295400"/>
            <a:ext cx="8610600" cy="4800601"/>
          </a:xfrm>
        </p:spPr>
        <p:txBody>
          <a:bodyPr/>
          <a:lstStyle/>
          <a:p>
            <a:r>
              <a:rPr lang="en-US" sz="2000" dirty="0" smtClean="0"/>
              <a:t>All children </a:t>
            </a:r>
            <a:r>
              <a:rPr lang="en-US" sz="2000" dirty="0"/>
              <a:t>and youth </a:t>
            </a:r>
            <a:r>
              <a:rPr lang="en-US" sz="2000" dirty="0" smtClean="0"/>
              <a:t>are: </a:t>
            </a:r>
          </a:p>
          <a:p>
            <a:pPr lvl="1">
              <a:spcAft>
                <a:spcPts val="0"/>
              </a:spcAft>
            </a:pPr>
            <a:r>
              <a:rPr lang="en-US" sz="2000" dirty="0"/>
              <a:t>S</a:t>
            </a:r>
            <a:r>
              <a:rPr lang="en-US" sz="2000" dirty="0" smtClean="0"/>
              <a:t>afe </a:t>
            </a:r>
            <a:r>
              <a:rPr lang="en-US" sz="2000" dirty="0"/>
              <a:t>from abuse and neglect in their </a:t>
            </a:r>
            <a:r>
              <a:rPr lang="en-US" sz="2000" dirty="0" smtClean="0"/>
              <a:t>placement</a:t>
            </a:r>
            <a:endParaRPr lang="en-US" sz="2000" dirty="0"/>
          </a:p>
          <a:p>
            <a:pPr lvl="1">
              <a:spcAft>
                <a:spcPts val="0"/>
              </a:spcAft>
            </a:pPr>
            <a:r>
              <a:rPr lang="en-US" sz="2000" dirty="0"/>
              <a:t>P</a:t>
            </a:r>
            <a:r>
              <a:rPr lang="en-US" sz="2000" dirty="0" smtClean="0"/>
              <a:t>laced with their siblings in their home communities </a:t>
            </a:r>
          </a:p>
          <a:p>
            <a:pPr lvl="1">
              <a:spcAft>
                <a:spcPts val="0"/>
              </a:spcAft>
            </a:pPr>
            <a:r>
              <a:rPr lang="en-US" sz="2000" dirty="0"/>
              <a:t>A</a:t>
            </a:r>
            <a:r>
              <a:rPr lang="en-US" sz="2000" dirty="0" smtClean="0"/>
              <a:t>ppropriately </a:t>
            </a:r>
            <a:r>
              <a:rPr lang="en-US" sz="2000" dirty="0"/>
              <a:t>served in the least restrictive environment that supports minimal </a:t>
            </a:r>
            <a:r>
              <a:rPr lang="en-US" sz="2000" dirty="0" smtClean="0"/>
              <a:t>moves</a:t>
            </a:r>
          </a:p>
          <a:p>
            <a:pPr lvl="1">
              <a:spcAft>
                <a:spcPts val="0"/>
              </a:spcAft>
            </a:pPr>
            <a:r>
              <a:rPr lang="en-US" sz="2000" dirty="0" smtClean="0"/>
              <a:t>Provided opportunities to participate in decisions that impact their lives</a:t>
            </a:r>
          </a:p>
          <a:p>
            <a:pPr lvl="1">
              <a:spcAft>
                <a:spcPts val="0"/>
              </a:spcAft>
            </a:pPr>
            <a:r>
              <a:rPr lang="en-US" sz="2000" dirty="0" smtClean="0"/>
              <a:t>Able to maintain important connections </a:t>
            </a:r>
            <a:r>
              <a:rPr lang="en-US" sz="2000" dirty="0"/>
              <a:t>to family and </a:t>
            </a:r>
            <a:r>
              <a:rPr lang="en-US" sz="2000" dirty="0" smtClean="0"/>
              <a:t>others</a:t>
            </a:r>
          </a:p>
          <a:p>
            <a:pPr lvl="1">
              <a:spcAft>
                <a:spcPts val="0"/>
              </a:spcAft>
            </a:pPr>
            <a:endParaRPr lang="en-US" sz="2000" dirty="0" smtClean="0"/>
          </a:p>
          <a:p>
            <a:pPr>
              <a:spcAft>
                <a:spcPts val="1200"/>
              </a:spcAft>
            </a:pPr>
            <a:r>
              <a:rPr lang="en-US" sz="2000" dirty="0" smtClean="0"/>
              <a:t>Services </a:t>
            </a:r>
            <a:r>
              <a:rPr lang="en-US" sz="2000" dirty="0"/>
              <a:t>respect the child’s </a:t>
            </a:r>
            <a:r>
              <a:rPr lang="en-US" sz="2000" dirty="0" smtClean="0"/>
              <a:t>culture</a:t>
            </a:r>
            <a:endParaRPr lang="en-US" sz="2000" dirty="0"/>
          </a:p>
          <a:p>
            <a:pPr>
              <a:spcAft>
                <a:spcPts val="1200"/>
              </a:spcAft>
            </a:pPr>
            <a:r>
              <a:rPr lang="en-US" sz="2000" dirty="0" smtClean="0"/>
              <a:t>Youth </a:t>
            </a:r>
            <a:r>
              <a:rPr lang="en-US" sz="2000" dirty="0"/>
              <a:t>are provided opportunities, experiences and activities similar to those experienced by their non-foster care peers </a:t>
            </a:r>
            <a:r>
              <a:rPr lang="en-US" sz="2000" dirty="0" smtClean="0"/>
              <a:t>so they can be fully </a:t>
            </a:r>
            <a:r>
              <a:rPr lang="en-US" sz="2000" dirty="0"/>
              <a:t>prepared for successful </a:t>
            </a:r>
            <a:r>
              <a:rPr lang="en-US" sz="2000" dirty="0" smtClean="0"/>
              <a:t>adulthood.</a:t>
            </a:r>
          </a:p>
          <a:p>
            <a:endParaRPr lang="en-US" sz="2100" dirty="0" smtClean="0"/>
          </a:p>
        </p:txBody>
      </p:sp>
      <p:sp>
        <p:nvSpPr>
          <p:cNvPr id="5" name="Rectangle 2"/>
          <p:cNvSpPr>
            <a:spLocks noGrp="1" noChangeArrowheads="1"/>
          </p:cNvSpPr>
          <p:nvPr>
            <p:ph type="title"/>
          </p:nvPr>
        </p:nvSpPr>
        <p:spPr>
          <a:xfrm>
            <a:off x="285750" y="0"/>
            <a:ext cx="8477250" cy="1143000"/>
          </a:xfrm>
        </p:spPr>
        <p:txBody>
          <a:bodyPr/>
          <a:lstStyle/>
          <a:p>
            <a:r>
              <a:rPr lang="en-US" dirty="0" smtClean="0">
                <a:solidFill>
                  <a:srgbClr val="000000"/>
                </a:solidFill>
              </a:rPr>
              <a:t>Foundational Principles </a:t>
            </a:r>
            <a:br>
              <a:rPr lang="en-US" dirty="0" smtClean="0">
                <a:solidFill>
                  <a:srgbClr val="000000"/>
                </a:solidFill>
              </a:rPr>
            </a:br>
            <a:r>
              <a:rPr lang="en-US" dirty="0" smtClean="0">
                <a:solidFill>
                  <a:srgbClr val="000000"/>
                </a:solidFill>
              </a:rPr>
              <a:t>of Foster Care Redesign</a:t>
            </a:r>
            <a:endParaRPr lang="en-US" sz="2900" dirty="0">
              <a:solidFill>
                <a:srgbClr val="000076"/>
              </a:solidFill>
            </a:endParaRPr>
          </a:p>
        </p:txBody>
      </p:sp>
    </p:spTree>
    <p:extLst>
      <p:ext uri="{BB962C8B-B14F-4D97-AF65-F5344CB8AC3E}">
        <p14:creationId xmlns:p14="http://schemas.microsoft.com/office/powerpoint/2010/main" val="51027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D7380-5D6A-4FB5-B7A7-9F3639936BB4}" type="slidenum">
              <a:rPr lang="en-US"/>
              <a:pPr/>
              <a:t>6</a:t>
            </a:fld>
            <a:endParaRPr lang="en-US" dirty="0"/>
          </a:p>
        </p:txBody>
      </p:sp>
      <p:sp>
        <p:nvSpPr>
          <p:cNvPr id="66563" name="Rectangle 3"/>
          <p:cNvSpPr>
            <a:spLocks noGrp="1" noChangeArrowheads="1"/>
          </p:cNvSpPr>
          <p:nvPr>
            <p:ph type="body" idx="1"/>
          </p:nvPr>
        </p:nvSpPr>
        <p:spPr>
          <a:xfrm>
            <a:off x="533400" y="1143000"/>
            <a:ext cx="8153400" cy="4648200"/>
          </a:xfrm>
        </p:spPr>
        <p:txBody>
          <a:bodyPr/>
          <a:lstStyle/>
          <a:p>
            <a:pPr marL="0" indent="0">
              <a:buNone/>
            </a:pPr>
            <a:r>
              <a:rPr lang="en-US" sz="2400" b="1" dirty="0" smtClean="0"/>
              <a:t>Changes </a:t>
            </a:r>
            <a:r>
              <a:rPr lang="en-US" sz="2400" b="1" dirty="0"/>
              <a:t>the way DFPS procures for foster care and other purchased services</a:t>
            </a:r>
          </a:p>
          <a:p>
            <a:r>
              <a:rPr lang="en-US" sz="2000" dirty="0"/>
              <a:t>From an open enrollment to a competitive procurement </a:t>
            </a:r>
            <a:r>
              <a:rPr lang="en-US" sz="2000" dirty="0" smtClean="0"/>
              <a:t>process</a:t>
            </a:r>
          </a:p>
          <a:p>
            <a:endParaRPr lang="en-US" sz="2000" dirty="0"/>
          </a:p>
          <a:p>
            <a:pPr marL="0" indent="0">
              <a:buNone/>
            </a:pPr>
            <a:r>
              <a:rPr lang="en-US" sz="2400" b="1" dirty="0" smtClean="0"/>
              <a:t>Changes </a:t>
            </a:r>
            <a:r>
              <a:rPr lang="en-US" sz="2400" b="1" dirty="0"/>
              <a:t>the way DFPS contracts for foster care and other purchased services</a:t>
            </a:r>
          </a:p>
          <a:p>
            <a:r>
              <a:rPr lang="en-US" sz="2000" dirty="0" smtClean="0"/>
              <a:t>Move to performance-based contracts</a:t>
            </a:r>
          </a:p>
          <a:p>
            <a:pPr algn="ctr"/>
            <a:endParaRPr lang="en-US" sz="2000" dirty="0"/>
          </a:p>
          <a:p>
            <a:pPr marL="0" indent="0">
              <a:buNone/>
            </a:pPr>
            <a:r>
              <a:rPr lang="en-US" sz="2400" b="1" dirty="0" smtClean="0"/>
              <a:t>Changes </a:t>
            </a:r>
            <a:r>
              <a:rPr lang="en-US" sz="2400" b="1" dirty="0"/>
              <a:t>the way DFPS pays for foster care and other purchased </a:t>
            </a:r>
            <a:r>
              <a:rPr lang="en-US" sz="2400" b="1" dirty="0" smtClean="0"/>
              <a:t>services</a:t>
            </a:r>
          </a:p>
          <a:p>
            <a:r>
              <a:rPr lang="en-US" sz="2000" dirty="0" smtClean="0"/>
              <a:t>From </a:t>
            </a:r>
            <a:r>
              <a:rPr lang="en-US" sz="2000" dirty="0"/>
              <a:t>multiple rates to a single blended foster care rate and </a:t>
            </a:r>
            <a:r>
              <a:rPr lang="en-US" sz="2000" dirty="0" smtClean="0"/>
              <a:t>allocation</a:t>
            </a:r>
          </a:p>
          <a:p>
            <a:r>
              <a:rPr lang="en-US" sz="2000" dirty="0" smtClean="0"/>
              <a:t>Implemented through a staged approach based on </a:t>
            </a:r>
            <a:r>
              <a:rPr lang="en-US" sz="2000" dirty="0"/>
              <a:t>Single Source Continuum Contract </a:t>
            </a:r>
            <a:r>
              <a:rPr lang="en-US" sz="2000" dirty="0" smtClean="0"/>
              <a:t>performance</a:t>
            </a:r>
            <a:endParaRPr lang="en-US" sz="2000" dirty="0"/>
          </a:p>
          <a:p>
            <a:pPr algn="ctr"/>
            <a:endParaRPr lang="en-US" sz="2100" dirty="0" smtClean="0"/>
          </a:p>
        </p:txBody>
      </p:sp>
      <p:sp>
        <p:nvSpPr>
          <p:cNvPr id="5" name="Rectangle 2"/>
          <p:cNvSpPr>
            <a:spLocks noGrp="1" noChangeArrowheads="1"/>
          </p:cNvSpPr>
          <p:nvPr>
            <p:ph type="title"/>
          </p:nvPr>
        </p:nvSpPr>
        <p:spPr>
          <a:xfrm>
            <a:off x="285750" y="0"/>
            <a:ext cx="8553450" cy="1066800"/>
          </a:xfrm>
        </p:spPr>
        <p:txBody>
          <a:bodyPr/>
          <a:lstStyle/>
          <a:p>
            <a:r>
              <a:rPr lang="en-US" dirty="0" smtClean="0">
                <a:solidFill>
                  <a:srgbClr val="000000"/>
                </a:solidFill>
              </a:rPr>
              <a:t>How Does Foster </a:t>
            </a:r>
            <a:r>
              <a:rPr lang="en-US" dirty="0">
                <a:solidFill>
                  <a:srgbClr val="000000"/>
                </a:solidFill>
              </a:rPr>
              <a:t>Care </a:t>
            </a:r>
            <a:r>
              <a:rPr lang="en-US" dirty="0" smtClean="0">
                <a:solidFill>
                  <a:srgbClr val="000000"/>
                </a:solidFill>
              </a:rPr>
              <a:t>Redesign </a:t>
            </a:r>
            <a:br>
              <a:rPr lang="en-US" dirty="0" smtClean="0">
                <a:solidFill>
                  <a:srgbClr val="000000"/>
                </a:solidFill>
              </a:rPr>
            </a:br>
            <a:r>
              <a:rPr lang="en-US" dirty="0" smtClean="0">
                <a:solidFill>
                  <a:srgbClr val="000000"/>
                </a:solidFill>
              </a:rPr>
              <a:t>Improve How We Do Business?</a:t>
            </a:r>
            <a:endParaRPr lang="en-US" sz="2900" dirty="0">
              <a:solidFill>
                <a:srgbClr val="000076"/>
              </a:solidFill>
            </a:endParaRPr>
          </a:p>
        </p:txBody>
      </p:sp>
    </p:spTree>
    <p:extLst>
      <p:ext uri="{BB962C8B-B14F-4D97-AF65-F5344CB8AC3E}">
        <p14:creationId xmlns:p14="http://schemas.microsoft.com/office/powerpoint/2010/main" val="87209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D7380-5D6A-4FB5-B7A7-9F3639936BB4}" type="slidenum">
              <a:rPr lang="en-US"/>
              <a:pPr/>
              <a:t>7</a:t>
            </a:fld>
            <a:endParaRPr lang="en-US" dirty="0"/>
          </a:p>
        </p:txBody>
      </p:sp>
      <p:sp>
        <p:nvSpPr>
          <p:cNvPr id="66562" name="Rectangle 2"/>
          <p:cNvSpPr>
            <a:spLocks noGrp="1" noChangeArrowheads="1"/>
          </p:cNvSpPr>
          <p:nvPr>
            <p:ph type="title"/>
          </p:nvPr>
        </p:nvSpPr>
        <p:spPr>
          <a:xfrm>
            <a:off x="285750" y="0"/>
            <a:ext cx="8477250" cy="1143000"/>
          </a:xfrm>
        </p:spPr>
        <p:txBody>
          <a:bodyPr/>
          <a:lstStyle/>
          <a:p>
            <a:r>
              <a:rPr lang="en-US" dirty="0">
                <a:solidFill>
                  <a:srgbClr val="000000"/>
                </a:solidFill>
              </a:rPr>
              <a:t>Foster Care </a:t>
            </a:r>
            <a:r>
              <a:rPr lang="en-US" dirty="0" smtClean="0">
                <a:solidFill>
                  <a:srgbClr val="000000"/>
                </a:solidFill>
              </a:rPr>
              <a:t>Redesign</a:t>
            </a:r>
            <a:r>
              <a:rPr lang="en-US" dirty="0">
                <a:solidFill>
                  <a:srgbClr val="000000"/>
                </a:solidFill>
              </a:rPr>
              <a:t/>
            </a:r>
            <a:br>
              <a:rPr lang="en-US" dirty="0">
                <a:solidFill>
                  <a:srgbClr val="000000"/>
                </a:solidFill>
              </a:rPr>
            </a:br>
            <a:r>
              <a:rPr lang="en-US" dirty="0" smtClean="0">
                <a:solidFill>
                  <a:srgbClr val="000000"/>
                </a:solidFill>
              </a:rPr>
              <a:t>Model Development</a:t>
            </a:r>
            <a:endParaRPr lang="en-US" sz="2900" dirty="0">
              <a:solidFill>
                <a:srgbClr val="000076"/>
              </a:solidFill>
            </a:endParaRPr>
          </a:p>
        </p:txBody>
      </p:sp>
      <p:sp>
        <p:nvSpPr>
          <p:cNvPr id="66563" name="Rectangle 3"/>
          <p:cNvSpPr>
            <a:spLocks noGrp="1" noChangeArrowheads="1"/>
          </p:cNvSpPr>
          <p:nvPr>
            <p:ph type="body" idx="1"/>
          </p:nvPr>
        </p:nvSpPr>
        <p:spPr>
          <a:xfrm>
            <a:off x="533400" y="1295400"/>
            <a:ext cx="8305800" cy="4830763"/>
          </a:xfrm>
        </p:spPr>
        <p:txBody>
          <a:bodyPr/>
          <a:lstStyle/>
          <a:p>
            <a:pPr marL="0" lvl="0" indent="0" algn="ctr">
              <a:spcBef>
                <a:spcPct val="0"/>
              </a:spcBef>
              <a:buNone/>
            </a:pPr>
            <a:r>
              <a:rPr lang="en-US" sz="2800" b="1" u="sng" dirty="0"/>
              <a:t>Stakeholder </a:t>
            </a:r>
            <a:r>
              <a:rPr lang="en-US" sz="2800" b="1" u="sng" dirty="0" smtClean="0"/>
              <a:t>Input</a:t>
            </a:r>
          </a:p>
          <a:p>
            <a:pPr marL="0" lvl="0" indent="0">
              <a:spcBef>
                <a:spcPct val="0"/>
              </a:spcBef>
              <a:buNone/>
            </a:pPr>
            <a:endParaRPr lang="en-US" sz="2400" b="1" dirty="0">
              <a:solidFill>
                <a:srgbClr val="C00000"/>
              </a:solidFill>
            </a:endParaRPr>
          </a:p>
          <a:p>
            <a:pPr marL="0" lvl="0" indent="0">
              <a:spcBef>
                <a:spcPct val="0"/>
              </a:spcBef>
              <a:buNone/>
            </a:pPr>
            <a:r>
              <a:rPr lang="en-US" sz="2400" b="1" dirty="0" smtClean="0">
                <a:solidFill>
                  <a:srgbClr val="000000"/>
                </a:solidFill>
              </a:rPr>
              <a:t>Public </a:t>
            </a:r>
            <a:r>
              <a:rPr lang="en-US" sz="2400" b="1" dirty="0">
                <a:solidFill>
                  <a:srgbClr val="000000"/>
                </a:solidFill>
              </a:rPr>
              <a:t>Private Partnership (PPP)</a:t>
            </a:r>
          </a:p>
          <a:p>
            <a:pPr>
              <a:spcBef>
                <a:spcPct val="0"/>
              </a:spcBef>
            </a:pPr>
            <a:r>
              <a:rPr lang="en-US" sz="2400" dirty="0">
                <a:solidFill>
                  <a:srgbClr val="000000"/>
                </a:solidFill>
              </a:rPr>
              <a:t>Serves as the Guiding Body for Redesign</a:t>
            </a:r>
          </a:p>
          <a:p>
            <a:pPr>
              <a:spcBef>
                <a:spcPct val="0"/>
              </a:spcBef>
            </a:pPr>
            <a:r>
              <a:rPr lang="en-US" sz="2400" dirty="0">
                <a:solidFill>
                  <a:srgbClr val="000000"/>
                </a:solidFill>
              </a:rPr>
              <a:t>Members </a:t>
            </a:r>
            <a:r>
              <a:rPr lang="en-US" sz="2400" dirty="0" smtClean="0">
                <a:solidFill>
                  <a:srgbClr val="000000"/>
                </a:solidFill>
              </a:rPr>
              <a:t>represent key stakeholder </a:t>
            </a:r>
            <a:r>
              <a:rPr lang="en-US" sz="2400" dirty="0">
                <a:solidFill>
                  <a:srgbClr val="000000"/>
                </a:solidFill>
              </a:rPr>
              <a:t>groups</a:t>
            </a:r>
          </a:p>
          <a:p>
            <a:pPr>
              <a:spcBef>
                <a:spcPct val="0"/>
              </a:spcBef>
            </a:pPr>
            <a:r>
              <a:rPr lang="en-US" sz="2400" dirty="0">
                <a:solidFill>
                  <a:srgbClr val="000000"/>
                </a:solidFill>
              </a:rPr>
              <a:t>Tasked </a:t>
            </a:r>
            <a:r>
              <a:rPr lang="en-US" sz="2400" dirty="0" smtClean="0">
                <a:solidFill>
                  <a:srgbClr val="000000"/>
                </a:solidFill>
              </a:rPr>
              <a:t>with making recommendations </a:t>
            </a:r>
            <a:r>
              <a:rPr lang="en-US" sz="2400" dirty="0">
                <a:solidFill>
                  <a:srgbClr val="000000"/>
                </a:solidFill>
              </a:rPr>
              <a:t>about the foster care system to the DFPS Commissioner</a:t>
            </a:r>
          </a:p>
          <a:p>
            <a:pPr marL="0" lvl="0" indent="0">
              <a:spcBef>
                <a:spcPct val="0"/>
              </a:spcBef>
              <a:buNone/>
            </a:pPr>
            <a:endParaRPr lang="en-US" sz="2400" dirty="0">
              <a:solidFill>
                <a:srgbClr val="000000"/>
              </a:solidFill>
            </a:endParaRPr>
          </a:p>
          <a:p>
            <a:pPr marL="0" lvl="0" indent="0">
              <a:spcBef>
                <a:spcPct val="0"/>
              </a:spcBef>
              <a:buNone/>
            </a:pPr>
            <a:r>
              <a:rPr lang="en-US" sz="2400" b="1" dirty="0" smtClean="0">
                <a:solidFill>
                  <a:srgbClr val="000000"/>
                </a:solidFill>
              </a:rPr>
              <a:t>A broad </a:t>
            </a:r>
            <a:r>
              <a:rPr lang="en-US" sz="2400" b="1" dirty="0">
                <a:solidFill>
                  <a:srgbClr val="000000"/>
                </a:solidFill>
              </a:rPr>
              <a:t>base of stakeholders </a:t>
            </a:r>
            <a:endParaRPr lang="en-US" sz="2400" b="1" dirty="0" smtClean="0">
              <a:solidFill>
                <a:srgbClr val="000000"/>
              </a:solidFill>
            </a:endParaRPr>
          </a:p>
          <a:p>
            <a:pPr>
              <a:spcBef>
                <a:spcPct val="0"/>
              </a:spcBef>
            </a:pPr>
            <a:r>
              <a:rPr lang="en-US" sz="2400" dirty="0" smtClean="0">
                <a:solidFill>
                  <a:srgbClr val="000000"/>
                </a:solidFill>
              </a:rPr>
              <a:t>Participated in regional and statewide forums</a:t>
            </a:r>
            <a:endParaRPr lang="en-US" sz="2400" dirty="0">
              <a:solidFill>
                <a:srgbClr val="000000"/>
              </a:solidFill>
            </a:endParaRPr>
          </a:p>
          <a:p>
            <a:pPr>
              <a:spcBef>
                <a:spcPct val="0"/>
              </a:spcBef>
            </a:pPr>
            <a:r>
              <a:rPr lang="en-US" sz="2400" dirty="0">
                <a:solidFill>
                  <a:srgbClr val="000000"/>
                </a:solidFill>
              </a:rPr>
              <a:t>Gathered input from state </a:t>
            </a:r>
            <a:r>
              <a:rPr lang="en-US" sz="2400" dirty="0" smtClean="0">
                <a:solidFill>
                  <a:srgbClr val="000000"/>
                </a:solidFill>
              </a:rPr>
              <a:t>foster youth and alumni</a:t>
            </a:r>
            <a:endParaRPr lang="en-US" sz="2400" dirty="0">
              <a:solidFill>
                <a:srgbClr val="000000"/>
              </a:solidFill>
            </a:endParaRPr>
          </a:p>
          <a:p>
            <a:endParaRPr lang="en-US" dirty="0" smtClean="0"/>
          </a:p>
        </p:txBody>
      </p:sp>
    </p:spTree>
    <p:extLst>
      <p:ext uri="{BB962C8B-B14F-4D97-AF65-F5344CB8AC3E}">
        <p14:creationId xmlns:p14="http://schemas.microsoft.com/office/powerpoint/2010/main" val="323265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ONZALDA\AppData\Local\Microsoft\Windows\Temporary Internet Files\Content.Outlook\1H3YZRZF\Redesign Map OUT SM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63900"/>
            <a:ext cx="5105400" cy="48203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0" y="76200"/>
            <a:ext cx="6172200" cy="914400"/>
          </a:xfrm>
        </p:spPr>
        <p:txBody>
          <a:bodyPr/>
          <a:lstStyle/>
          <a:p>
            <a:r>
              <a:rPr lang="en-US" dirty="0" smtClean="0"/>
              <a:t>Foster Care Redesign</a:t>
            </a:r>
            <a:br>
              <a:rPr lang="en-US" dirty="0" smtClean="0"/>
            </a:br>
            <a:r>
              <a:rPr lang="en-US" dirty="0" smtClean="0"/>
              <a:t>Locations</a:t>
            </a:r>
            <a:endParaRPr lang="en-US" dirty="0"/>
          </a:p>
        </p:txBody>
      </p:sp>
      <p:sp>
        <p:nvSpPr>
          <p:cNvPr id="3" name="Content Placeholder 2"/>
          <p:cNvSpPr>
            <a:spLocks noGrp="1"/>
          </p:cNvSpPr>
          <p:nvPr>
            <p:ph idx="1"/>
          </p:nvPr>
        </p:nvSpPr>
        <p:spPr>
          <a:xfrm>
            <a:off x="381000" y="1066800"/>
            <a:ext cx="8229600" cy="5017478"/>
          </a:xfrm>
        </p:spPr>
        <p:txBody>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BB020C72-5B05-4446-B2D9-0A8BE9D707D8}" type="slidenum">
              <a:rPr lang="en-US" smtClean="0"/>
              <a:pPr/>
              <a:t>8</a:t>
            </a:fld>
            <a:endParaRPr lang="en-US" dirty="0"/>
          </a:p>
        </p:txBody>
      </p:sp>
    </p:spTree>
    <p:extLst>
      <p:ext uri="{BB962C8B-B14F-4D97-AF65-F5344CB8AC3E}">
        <p14:creationId xmlns:p14="http://schemas.microsoft.com/office/powerpoint/2010/main" val="686905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D7380-5D6A-4FB5-B7A7-9F3639936BB4}" type="slidenum">
              <a:rPr lang="en-US"/>
              <a:pPr/>
              <a:t>9</a:t>
            </a:fld>
            <a:endParaRPr lang="en-US" dirty="0"/>
          </a:p>
        </p:txBody>
      </p:sp>
      <p:sp>
        <p:nvSpPr>
          <p:cNvPr id="66562" name="Rectangle 2"/>
          <p:cNvSpPr>
            <a:spLocks noGrp="1" noChangeArrowheads="1"/>
          </p:cNvSpPr>
          <p:nvPr>
            <p:ph type="title"/>
          </p:nvPr>
        </p:nvSpPr>
        <p:spPr>
          <a:xfrm>
            <a:off x="285750" y="0"/>
            <a:ext cx="8477250" cy="1066800"/>
          </a:xfrm>
        </p:spPr>
        <p:txBody>
          <a:bodyPr/>
          <a:lstStyle/>
          <a:p>
            <a:r>
              <a:rPr lang="en-US" dirty="0" smtClean="0">
                <a:solidFill>
                  <a:srgbClr val="000000"/>
                </a:solidFill>
              </a:rPr>
              <a:t>Regions 2 &amp; 9</a:t>
            </a:r>
            <a:r>
              <a:rPr lang="en-US" dirty="0">
                <a:solidFill>
                  <a:srgbClr val="000000"/>
                </a:solidFill>
              </a:rPr>
              <a:t/>
            </a:r>
            <a:br>
              <a:rPr lang="en-US" dirty="0">
                <a:solidFill>
                  <a:srgbClr val="000000"/>
                </a:solidFill>
              </a:rPr>
            </a:br>
            <a:r>
              <a:rPr lang="en-US" dirty="0" smtClean="0">
                <a:solidFill>
                  <a:srgbClr val="000000"/>
                </a:solidFill>
              </a:rPr>
              <a:t>Providence Service Corporation</a:t>
            </a:r>
            <a:endParaRPr lang="en-US" sz="2900" dirty="0">
              <a:solidFill>
                <a:srgbClr val="000076"/>
              </a:solidFill>
            </a:endParaRPr>
          </a:p>
        </p:txBody>
      </p:sp>
      <p:sp>
        <p:nvSpPr>
          <p:cNvPr id="66563" name="Rectangle 3"/>
          <p:cNvSpPr>
            <a:spLocks noGrp="1" noChangeArrowheads="1"/>
          </p:cNvSpPr>
          <p:nvPr>
            <p:ph type="body" idx="1"/>
          </p:nvPr>
        </p:nvSpPr>
        <p:spPr>
          <a:xfrm>
            <a:off x="609600" y="1066800"/>
            <a:ext cx="8229600" cy="5059363"/>
          </a:xfrm>
        </p:spPr>
        <p:txBody>
          <a:bodyPr/>
          <a:lstStyle/>
          <a:p>
            <a:pPr marL="0" indent="0" algn="ctr">
              <a:spcBef>
                <a:spcPts val="100"/>
              </a:spcBef>
              <a:buNone/>
            </a:pPr>
            <a:endParaRPr lang="en-US" sz="2000" b="1" u="sng" dirty="0" smtClean="0"/>
          </a:p>
          <a:p>
            <a:pPr marL="0" indent="0" algn="ctr">
              <a:spcBef>
                <a:spcPts val="100"/>
              </a:spcBef>
              <a:buNone/>
            </a:pPr>
            <a:r>
              <a:rPr lang="en-US" sz="2400" b="1" u="sng" dirty="0" smtClean="0"/>
              <a:t>Initial </a:t>
            </a:r>
            <a:r>
              <a:rPr lang="en-US" sz="2400" b="1" u="sng" dirty="0"/>
              <a:t>Non-Metropolitan Catchment </a:t>
            </a:r>
            <a:r>
              <a:rPr lang="en-US" sz="2400" b="1" u="sng" dirty="0" smtClean="0"/>
              <a:t>Area</a:t>
            </a:r>
          </a:p>
          <a:p>
            <a:pPr marL="0" indent="0" algn="ctr">
              <a:spcBef>
                <a:spcPts val="100"/>
              </a:spcBef>
              <a:buNone/>
            </a:pPr>
            <a:endParaRPr lang="en-US" sz="2400" b="1" u="sng" dirty="0" smtClean="0"/>
          </a:p>
          <a:p>
            <a:pPr marL="0" indent="0">
              <a:spcBef>
                <a:spcPts val="100"/>
              </a:spcBef>
              <a:buNone/>
            </a:pPr>
            <a:r>
              <a:rPr lang="en-US" sz="2400" dirty="0" smtClean="0"/>
              <a:t>First </a:t>
            </a:r>
            <a:r>
              <a:rPr lang="en-US" sz="2400" dirty="0"/>
              <a:t>Single Source Continuum </a:t>
            </a:r>
            <a:r>
              <a:rPr lang="en-US" sz="2400" dirty="0" smtClean="0"/>
              <a:t>Contract (SSCC) </a:t>
            </a:r>
            <a:r>
              <a:rPr lang="en-US" sz="2400" dirty="0"/>
              <a:t>awarded to Providence Service Corporation of Texas (PSC) in December 2012 under </a:t>
            </a:r>
            <a:r>
              <a:rPr lang="en-US" sz="2400" dirty="0" smtClean="0"/>
              <a:t>Foster </a:t>
            </a:r>
            <a:r>
              <a:rPr lang="en-US" sz="2400" dirty="0"/>
              <a:t>C</a:t>
            </a:r>
            <a:r>
              <a:rPr lang="en-US" sz="2400" dirty="0" smtClean="0"/>
              <a:t>are </a:t>
            </a:r>
            <a:r>
              <a:rPr lang="en-US" sz="2400" dirty="0"/>
              <a:t>R</a:t>
            </a:r>
            <a:r>
              <a:rPr lang="en-US" sz="2400" dirty="0" smtClean="0"/>
              <a:t>edesign.</a:t>
            </a:r>
          </a:p>
          <a:p>
            <a:pPr marL="0" indent="0">
              <a:spcBef>
                <a:spcPts val="100"/>
              </a:spcBef>
              <a:buNone/>
            </a:pPr>
            <a:endParaRPr lang="en-US" sz="2400" dirty="0"/>
          </a:p>
          <a:p>
            <a:r>
              <a:rPr lang="en-US" sz="2400" dirty="0"/>
              <a:t>Catchment area includes 60 counties with population hubs located in Wichita Falls, Abilene, San Angelo and Midland/Odessa</a:t>
            </a:r>
          </a:p>
          <a:p>
            <a:r>
              <a:rPr lang="en-US" sz="2400" dirty="0"/>
              <a:t>Six-month start-up period:  February 1</a:t>
            </a:r>
            <a:r>
              <a:rPr lang="en-US" sz="2400" baseline="30000" dirty="0"/>
              <a:t>st</a:t>
            </a:r>
            <a:r>
              <a:rPr lang="en-US" sz="2400" dirty="0"/>
              <a:t>-August 25</a:t>
            </a:r>
            <a:r>
              <a:rPr lang="en-US" sz="2400" baseline="30000" dirty="0"/>
              <a:t>th</a:t>
            </a:r>
            <a:r>
              <a:rPr lang="en-US" sz="2400" dirty="0"/>
              <a:t> 2013</a:t>
            </a:r>
          </a:p>
          <a:p>
            <a:pPr>
              <a:spcBef>
                <a:spcPts val="100"/>
              </a:spcBef>
            </a:pPr>
            <a:r>
              <a:rPr lang="en-US" sz="2400" dirty="0"/>
              <a:t>First Child referred to PSC:  August 26</a:t>
            </a:r>
            <a:r>
              <a:rPr lang="en-US" sz="2400" baseline="30000" dirty="0"/>
              <a:t>th</a:t>
            </a:r>
            <a:r>
              <a:rPr lang="en-US" sz="2400" dirty="0"/>
              <a:t> </a:t>
            </a:r>
            <a:r>
              <a:rPr lang="en-US" sz="2400" dirty="0" smtClean="0"/>
              <a:t>2013</a:t>
            </a:r>
          </a:p>
          <a:p>
            <a:pPr>
              <a:spcBef>
                <a:spcPts val="100"/>
              </a:spcBef>
            </a:pPr>
            <a:endParaRPr lang="en-US" sz="2000" dirty="0"/>
          </a:p>
          <a:p>
            <a:pPr marL="0" indent="0">
              <a:buNone/>
            </a:pPr>
            <a:endParaRPr lang="en-US" sz="2400" dirty="0" smtClean="0"/>
          </a:p>
        </p:txBody>
      </p:sp>
    </p:spTree>
    <p:extLst>
      <p:ext uri="{BB962C8B-B14F-4D97-AF65-F5344CB8AC3E}">
        <p14:creationId xmlns:p14="http://schemas.microsoft.com/office/powerpoint/2010/main" val="121658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14484</TotalTime>
  <Words>2134</Words>
  <Application>Microsoft Office PowerPoint</Application>
  <PresentationFormat>On-screen Show (4:3)</PresentationFormat>
  <Paragraphs>378</Paragraphs>
  <Slides>33</Slides>
  <Notes>24</Notes>
  <HiddenSlides>0</HiddenSlides>
  <MMClips>0</MMClips>
  <ScaleCrop>false</ScaleCrop>
  <HeadingPairs>
    <vt:vector size="4" baseType="variant">
      <vt:variant>
        <vt:lpstr>Theme</vt:lpstr>
      </vt:variant>
      <vt:variant>
        <vt:i4>6</vt:i4>
      </vt:variant>
      <vt:variant>
        <vt:lpstr>Slide Titles</vt:lpstr>
      </vt:variant>
      <vt:variant>
        <vt:i4>33</vt:i4>
      </vt:variant>
    </vt:vector>
  </HeadingPairs>
  <TitlesOfParts>
    <vt:vector size="39" baseType="lpstr">
      <vt:lpstr>1_Default Design</vt:lpstr>
      <vt:lpstr>2_Default Design</vt:lpstr>
      <vt:lpstr>3_Default Design</vt:lpstr>
      <vt:lpstr>4_Default Design</vt:lpstr>
      <vt:lpstr>6_Default Design</vt:lpstr>
      <vt:lpstr>5_Default Design</vt:lpstr>
      <vt:lpstr> House Human Services Committee Interim Charge: Foster Care Redesign </vt:lpstr>
      <vt:lpstr>Interim Charge</vt:lpstr>
      <vt:lpstr>Goals of Foster Care Redesign</vt:lpstr>
      <vt:lpstr>Legislation Guiding Foster Care Redesign</vt:lpstr>
      <vt:lpstr>Foundational Principles  of Foster Care Redesign</vt:lpstr>
      <vt:lpstr>How Does Foster Care Redesign  Improve How We Do Business?</vt:lpstr>
      <vt:lpstr>Foster Care Redesign Model Development</vt:lpstr>
      <vt:lpstr>Foster Care Redesign Locations</vt:lpstr>
      <vt:lpstr>Regions 2 &amp; 9 Providence Service Corporation</vt:lpstr>
      <vt:lpstr>Regions 2&amp;9 Providence Service Corporation</vt:lpstr>
      <vt:lpstr>Outcome Evaluation Process</vt:lpstr>
      <vt:lpstr>What Have We Learned During  The Initial Implementation? </vt:lpstr>
      <vt:lpstr>Region 3b ACH Child and Family Services</vt:lpstr>
      <vt:lpstr>Region 3b ACH Child and Family Services</vt:lpstr>
      <vt:lpstr>Next Steps</vt:lpstr>
      <vt:lpstr>How Can You Adopt a Child in Texas?</vt:lpstr>
      <vt:lpstr>Texas Ranks 2nd in the Nation  on Getting Children Adopted</vt:lpstr>
      <vt:lpstr>Number of DFPS Children  Adopted Up by 69%</vt:lpstr>
      <vt:lpstr>We Still Have Work To Do</vt:lpstr>
      <vt:lpstr>How Does an Adoptive Family Move Through the DFPS Adoption Process? </vt:lpstr>
      <vt:lpstr>Supporting Adoptive Families </vt:lpstr>
      <vt:lpstr>Recruiting Adoptive Families</vt:lpstr>
      <vt:lpstr>Jonathan and Vanessa   </vt:lpstr>
      <vt:lpstr>Michelle    </vt:lpstr>
      <vt:lpstr>DeMichael   </vt:lpstr>
      <vt:lpstr>Jason, Ivory, and Harriniqa   </vt:lpstr>
      <vt:lpstr>Franklin    </vt:lpstr>
      <vt:lpstr>Texas Faith Based Collaboration Model</vt:lpstr>
      <vt:lpstr>The Faith Based Community  Has Joined the Effort</vt:lpstr>
      <vt:lpstr>            DFPS Child Data</vt:lpstr>
      <vt:lpstr>Child Fatalities in the  General Population</vt:lpstr>
      <vt:lpstr> Child Safety Plan</vt:lpstr>
      <vt:lpstr>A Happy Ending!</vt:lpstr>
    </vt:vector>
  </TitlesOfParts>
  <Company>DFPS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Department of Family and Protective Services (DFPS) Presentation</dc:title>
  <dc:creator>DFPS;Debra.Gonzales@dfps.state.tx.us;ANNA.MARSHALL@dfps.state.tx.us</dc:creator>
  <cp:lastModifiedBy>Charney,Jimmy (DFPS)</cp:lastModifiedBy>
  <cp:revision>305</cp:revision>
  <cp:lastPrinted>2014-04-10T15:28:58Z</cp:lastPrinted>
  <dcterms:created xsi:type="dcterms:W3CDTF">2009-02-23T23:37:48Z</dcterms:created>
  <dcterms:modified xsi:type="dcterms:W3CDTF">2014-04-14T16:05:40Z</dcterms:modified>
</cp:coreProperties>
</file>