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1"/>
  </p:notesMasterIdLst>
  <p:handoutMasterIdLst>
    <p:handoutMasterId r:id="rId32"/>
  </p:handoutMasterIdLst>
  <p:sldIdLst>
    <p:sldId id="280" r:id="rId2"/>
    <p:sldId id="380" r:id="rId3"/>
    <p:sldId id="393" r:id="rId4"/>
    <p:sldId id="387" r:id="rId5"/>
    <p:sldId id="422" r:id="rId6"/>
    <p:sldId id="416" r:id="rId7"/>
    <p:sldId id="337" r:id="rId8"/>
    <p:sldId id="413" r:id="rId9"/>
    <p:sldId id="385" r:id="rId10"/>
    <p:sldId id="417" r:id="rId11"/>
    <p:sldId id="382" r:id="rId12"/>
    <p:sldId id="395" r:id="rId13"/>
    <p:sldId id="381" r:id="rId14"/>
    <p:sldId id="429" r:id="rId15"/>
    <p:sldId id="430" r:id="rId16"/>
    <p:sldId id="383" r:id="rId17"/>
    <p:sldId id="372" r:id="rId18"/>
    <p:sldId id="424" r:id="rId19"/>
    <p:sldId id="426" r:id="rId20"/>
    <p:sldId id="420" r:id="rId21"/>
    <p:sldId id="421" r:id="rId22"/>
    <p:sldId id="371" r:id="rId23"/>
    <p:sldId id="389" r:id="rId24"/>
    <p:sldId id="388" r:id="rId25"/>
    <p:sldId id="332" r:id="rId26"/>
    <p:sldId id="423" r:id="rId27"/>
    <p:sldId id="396" r:id="rId28"/>
    <p:sldId id="398" r:id="rId29"/>
    <p:sldId id="418" r:id="rId3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nzalez,Gail (DFPS)" initials="GG" lastIdx="2" clrIdx="0"/>
  <p:cmAuthor id="1" name="KROMREEH" initials="K" lastIdx="12" clrIdx="1"/>
  <p:cmAuthor id="2" name="Burstain,Jane (DFPS)" initials="B(" lastIdx="7" clrIdx="2"/>
  <p:cmAuthor id="3" name="Barton,Annick (DFPS)" initials="AB" lastIdx="2" clrIdx="3"/>
  <p:cmAuthor id="4" name="Strauser,Ann K. (DFPS)" initials="AKS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 autoAdjust="0"/>
    <p:restoredTop sz="68058" autoAdjust="0"/>
  </p:normalViewPr>
  <p:slideViewPr>
    <p:cSldViewPr>
      <p:cViewPr varScale="1">
        <p:scale>
          <a:sx n="57" d="100"/>
          <a:sy n="57" d="100"/>
        </p:scale>
        <p:origin x="-23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296"/>
    </p:cViewPr>
  </p:sorterViewPr>
  <p:notesViewPr>
    <p:cSldViewPr showGuides="1">
      <p:cViewPr varScale="1">
        <p:scale>
          <a:sx n="64" d="100"/>
          <a:sy n="64" d="100"/>
        </p:scale>
        <p:origin x="-864" y="-10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47689741907262"/>
          <c:y val="2.702967572601812E-2"/>
          <c:w val="0.62818856627296593"/>
          <c:h val="0.85879455592244514"/>
        </c:manualLayout>
      </c:layout>
      <c:lineChart>
        <c:grouping val="standard"/>
        <c:varyColors val="0"/>
        <c:ser>
          <c:idx val="1"/>
          <c:order val="1"/>
          <c:tx>
            <c:strRef>
              <c:f>Sheet10!$C$1</c:f>
              <c:strCache>
                <c:ptCount val="1"/>
                <c:pt idx="0">
                  <c:v>Reported Child Fatalities</c:v>
                </c:pt>
              </c:strCache>
            </c:strRef>
          </c:tx>
          <c:marker>
            <c:symbol val="square"/>
            <c:size val="6"/>
          </c:marker>
          <c:dLbls>
            <c:dLbl>
              <c:idx val="0"/>
              <c:layout>
                <c:manualLayout>
                  <c:x val="-7.604166666666666E-2"/>
                  <c:y val="-3.50806451612903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0416666666666667E-2"/>
                  <c:y val="-3.50806451612903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263888888888891E-2"/>
                  <c:y val="-4.3145161290322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5208333333333269E-2"/>
                  <c:y val="-4.8521505376344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9097222222222223E-2"/>
                  <c:y val="-5.12096774193548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Sheet10!$A$2:$A$8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Sheet10!$C$2:$C$8</c:f>
              <c:numCache>
                <c:formatCode>General</c:formatCode>
                <c:ptCount val="7"/>
                <c:pt idx="0">
                  <c:v>994</c:v>
                </c:pt>
                <c:pt idx="1">
                  <c:v>1024</c:v>
                </c:pt>
                <c:pt idx="2">
                  <c:v>1016</c:v>
                </c:pt>
                <c:pt idx="3">
                  <c:v>1024</c:v>
                </c:pt>
                <c:pt idx="4">
                  <c:v>973</c:v>
                </c:pt>
                <c:pt idx="5">
                  <c:v>882</c:v>
                </c:pt>
                <c:pt idx="6">
                  <c:v>804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740096"/>
        <c:axId val="32741632"/>
      </c:lineChart>
      <c:lineChart>
        <c:grouping val="standard"/>
        <c:varyColors val="0"/>
        <c:ser>
          <c:idx val="0"/>
          <c:order val="0"/>
          <c:tx>
            <c:strRef>
              <c:f>Sheet10!$B$1</c:f>
              <c:strCache>
                <c:ptCount val="1"/>
                <c:pt idx="0">
                  <c:v>Abuse/Neglect Fatalities</c:v>
                </c:pt>
              </c:strCache>
            </c:strRef>
          </c:tx>
          <c:dLbls>
            <c:dLbl>
              <c:idx val="1"/>
              <c:layout>
                <c:manualLayout>
                  <c:x val="-6.3394165573053371E-2"/>
                  <c:y val="-6.2768817204301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Sheet10!$A$2:$A$8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Sheet10!$B$2:$B$8</c:f>
              <c:numCache>
                <c:formatCode>General</c:formatCode>
                <c:ptCount val="7"/>
                <c:pt idx="0">
                  <c:v>223</c:v>
                </c:pt>
                <c:pt idx="1">
                  <c:v>213</c:v>
                </c:pt>
                <c:pt idx="2">
                  <c:v>280</c:v>
                </c:pt>
                <c:pt idx="3">
                  <c:v>227</c:v>
                </c:pt>
                <c:pt idx="4">
                  <c:v>231</c:v>
                </c:pt>
                <c:pt idx="5">
                  <c:v>212</c:v>
                </c:pt>
                <c:pt idx="6">
                  <c:v>156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758016"/>
        <c:axId val="32756096"/>
      </c:lineChart>
      <c:catAx>
        <c:axId val="3274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741632"/>
        <c:crosses val="autoZero"/>
        <c:auto val="1"/>
        <c:lblAlgn val="ctr"/>
        <c:lblOffset val="100"/>
        <c:noMultiLvlLbl val="0"/>
      </c:catAx>
      <c:valAx>
        <c:axId val="32741632"/>
        <c:scaling>
          <c:orientation val="minMax"/>
          <c:max val="1100"/>
          <c:min val="5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Reported</a:t>
                </a:r>
                <a:r>
                  <a:rPr lang="en-US" baseline="0" dirty="0" smtClean="0"/>
                  <a:t> Child Fatalities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2740096"/>
        <c:crosses val="autoZero"/>
        <c:crossBetween val="between"/>
        <c:majorUnit val="100"/>
      </c:valAx>
      <c:valAx>
        <c:axId val="32756096"/>
        <c:scaling>
          <c:orientation val="minMax"/>
          <c:max val="500"/>
          <c:min val="1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Abuse/Neglect </a:t>
                </a:r>
                <a:r>
                  <a:rPr lang="en-US" dirty="0"/>
                  <a:t>Fatalities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2758016"/>
        <c:crosses val="max"/>
        <c:crossBetween val="between"/>
        <c:majorUnit val="100"/>
      </c:valAx>
      <c:catAx>
        <c:axId val="32758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75609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6319995714821361"/>
          <c:y val="0.22596689526712388"/>
          <c:w val="0.5369263416541018"/>
          <c:h val="0.1739962892569463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DRAFT Data Chart on Causes of Death</a:t>
            </a:r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Child Fatalities in Texas</a:t>
            </a:r>
          </a:p>
          <a:p>
            <a:pPr>
              <a:defRPr/>
            </a:pPr>
            <a:r>
              <a:rPr lang="en-US" dirty="0"/>
              <a:t>FY 2013</a:t>
            </a:r>
          </a:p>
          <a:p>
            <a:pPr>
              <a:defRPr/>
            </a:pPr>
            <a:r>
              <a:rPr lang="en-US" dirty="0"/>
              <a:t>Total - </a:t>
            </a:r>
            <a:r>
              <a:rPr lang="en-US" dirty="0" smtClean="0"/>
              <a:t>156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025631406923191"/>
          <c:y val="0.24814037893700788"/>
          <c:w val="0.4063528754450248"/>
          <c:h val="0.6514546098404365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Child Fatalities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c:spPr>
          <c:explosion val="7"/>
          <c:dLbls>
            <c:dLbl>
              <c:idx val="0"/>
              <c:layout>
                <c:manualLayout>
                  <c:x val="0.14818137522413657"/>
                  <c:y val="6.3681623130442025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>
                        <a:latin typeface="Calibri" panose="020F0502020204030204" pitchFamily="34" charset="0"/>
                      </a:rPr>
                      <a:t>Abuse</a:t>
                    </a:r>
                  </a:p>
                  <a:p>
                    <a:r>
                      <a:rPr lang="en-US" sz="1800" b="1" dirty="0">
                        <a:latin typeface="Calibri" panose="020F0502020204030204" pitchFamily="34" charset="0"/>
                      </a:rPr>
                      <a:t>41% (64)</a:t>
                    </a:r>
                    <a:endParaRPr lang="en-US" b="1" dirty="0">
                      <a:latin typeface="Calibri" panose="020F0502020204030204" pitchFamily="34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5218594890985163"/>
                  <c:y val="-5.5216014664833564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>
                        <a:latin typeface="Calibri" panose="020F0502020204030204" pitchFamily="34" charset="0"/>
                      </a:rPr>
                      <a:t>Neglect</a:t>
                    </a:r>
                  </a:p>
                  <a:p>
                    <a:r>
                      <a:rPr lang="en-US" sz="1800" b="1" dirty="0">
                        <a:latin typeface="Calibri" panose="020F0502020204030204" pitchFamily="34" charset="0"/>
                      </a:rPr>
                      <a:t>59% (</a:t>
                    </a:r>
                    <a:r>
                      <a:rPr lang="en-US" sz="1800" b="1" dirty="0" smtClean="0">
                        <a:latin typeface="Calibri" panose="020F0502020204030204" pitchFamily="34" charset="0"/>
                      </a:rPr>
                      <a:t>92</a:t>
                    </a:r>
                    <a:r>
                      <a:rPr lang="en-US" sz="1800" dirty="0" smtClean="0">
                        <a:latin typeface="Calibri" panose="020F0502020204030204" pitchFamily="34" charset="0"/>
                      </a:rPr>
                      <a:t>)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Physical Abuse</c:v>
                </c:pt>
                <c:pt idx="1">
                  <c:v>Neglect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64</c:v>
                </c:pt>
                <c:pt idx="1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12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Sheet10!$C$1</c:f>
              <c:strCache>
                <c:ptCount val="1"/>
                <c:pt idx="0">
                  <c:v>Children in Conservatorship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pPr>
              <a:solidFill>
                <a:schemeClr val="bg2"/>
              </a:solidFill>
              <a:ln>
                <a:solidFill>
                  <a:schemeClr val="bg2"/>
                </a:solidFill>
              </a:ln>
            </c:spPr>
          </c:marker>
          <c:dLbls>
            <c:numFmt formatCode="#,##0" sourceLinked="0"/>
            <c:txPr>
              <a:bodyPr/>
              <a:lstStyle/>
              <a:p>
                <a:pPr>
                  <a:defRPr sz="1600"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Sheet10!$A$2:$A$8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Sheet10!$C$2:$C$8</c:f>
              <c:numCache>
                <c:formatCode>General</c:formatCode>
                <c:ptCount val="7"/>
                <c:pt idx="0">
                  <c:v>47104</c:v>
                </c:pt>
                <c:pt idx="1">
                  <c:v>44928</c:v>
                </c:pt>
                <c:pt idx="2">
                  <c:v>40840</c:v>
                </c:pt>
                <c:pt idx="3">
                  <c:v>42890</c:v>
                </c:pt>
                <c:pt idx="4">
                  <c:v>44780</c:v>
                </c:pt>
                <c:pt idx="5">
                  <c:v>45694</c:v>
                </c:pt>
                <c:pt idx="6">
                  <c:v>45159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709376"/>
        <c:axId val="130710912"/>
      </c:lineChart>
      <c:lineChart>
        <c:grouping val="standard"/>
        <c:varyColors val="0"/>
        <c:ser>
          <c:idx val="0"/>
          <c:order val="0"/>
          <c:tx>
            <c:strRef>
              <c:f>Sheet10!$B$1</c:f>
              <c:strCache>
                <c:ptCount val="1"/>
                <c:pt idx="0">
                  <c:v>Abuse/Neglect Fatalities in Conservatorship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diamond"/>
            <c:size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txPr>
              <a:bodyPr/>
              <a:lstStyle/>
              <a:p>
                <a:pPr>
                  <a:defRPr sz="1600"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Sheet10!$A$2:$A$8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Sheet10!$B$2:$B$8</c:f>
              <c:numCache>
                <c:formatCode>General</c:formatCode>
                <c:ptCount val="7"/>
                <c:pt idx="0">
                  <c:v>5</c:v>
                </c:pt>
                <c:pt idx="1">
                  <c:v>3</c:v>
                </c:pt>
                <c:pt idx="2">
                  <c:v>0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719104"/>
        <c:axId val="130717184"/>
      </c:lineChart>
      <c:catAx>
        <c:axId val="13070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0710912"/>
        <c:crosses val="autoZero"/>
        <c:auto val="1"/>
        <c:lblAlgn val="ctr"/>
        <c:lblOffset val="100"/>
        <c:noMultiLvlLbl val="0"/>
      </c:catAx>
      <c:valAx>
        <c:axId val="130710912"/>
        <c:scaling>
          <c:orientation val="minMax"/>
          <c:max val="50000"/>
          <c:min val="2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Children in Conservatorship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0709376"/>
        <c:crosses val="autoZero"/>
        <c:crossBetween val="between"/>
      </c:valAx>
      <c:valAx>
        <c:axId val="130717184"/>
        <c:scaling>
          <c:orientation val="minMax"/>
          <c:max val="2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Abuse Neglect Fatalities in Conservatorship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0719104"/>
        <c:crosses val="max"/>
        <c:crossBetween val="between"/>
        <c:majorUnit val="5"/>
      </c:valAx>
      <c:catAx>
        <c:axId val="1307191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071718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23416038420729324"/>
          <c:y val="0.39467282106978008"/>
          <c:w val="0.5369263416541018"/>
          <c:h val="0.1739962892569463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BCC4C-DF76-40F8-B005-18CF4E43CE78}" type="doc">
      <dgm:prSet loTypeId="urn:microsoft.com/office/officeart/2005/8/layout/hierarchy6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9BFEE13-5555-419E-AAF0-BE8EC5164700}">
      <dgm:prSet phldrT="[Text]" custT="1"/>
      <dgm:spPr/>
      <dgm:t>
        <a:bodyPr/>
        <a:lstStyle/>
        <a:p>
          <a:pPr>
            <a:spcAft>
              <a:spcPct val="35000"/>
            </a:spcAft>
          </a:pPr>
          <a:r>
            <a:rPr lang="en-US" sz="1600" b="1" dirty="0" smtClean="0">
              <a:latin typeface="Calibri" panose="020F0502020204030204" pitchFamily="34" charset="0"/>
            </a:rPr>
            <a:t>804</a:t>
          </a:r>
        </a:p>
        <a:p>
          <a:pPr>
            <a:spcAft>
              <a:spcPts val="0"/>
            </a:spcAft>
          </a:pPr>
          <a:r>
            <a:rPr lang="en-US" sz="1400" dirty="0" smtClean="0">
              <a:latin typeface="Calibri" panose="020F0502020204030204" pitchFamily="34" charset="0"/>
            </a:rPr>
            <a:t>Reported Child Fatalities Statewide </a:t>
          </a:r>
        </a:p>
        <a:p>
          <a:pPr>
            <a:spcAft>
              <a:spcPct val="35000"/>
            </a:spcAft>
          </a:pPr>
          <a:r>
            <a:rPr lang="en-US" sz="1400" dirty="0" smtClean="0">
              <a:latin typeface="Calibri" panose="020F0502020204030204" pitchFamily="34" charset="0"/>
            </a:rPr>
            <a:t>(Includes CCL, CPS, RCCL)</a:t>
          </a:r>
          <a:endParaRPr lang="en-US" sz="1400" dirty="0">
            <a:latin typeface="Calibri" panose="020F0502020204030204" pitchFamily="34" charset="0"/>
          </a:endParaRPr>
        </a:p>
      </dgm:t>
    </dgm:pt>
    <dgm:pt modelId="{9CBB3CDD-E289-4316-8D6A-D85A9374D190}" type="parTrans" cxnId="{28ED42D0-78A6-4EFA-BF3B-521DFF3F5444}">
      <dgm:prSet/>
      <dgm:spPr/>
      <dgm:t>
        <a:bodyPr/>
        <a:lstStyle/>
        <a:p>
          <a:endParaRPr lang="en-US"/>
        </a:p>
      </dgm:t>
    </dgm:pt>
    <dgm:pt modelId="{3CA590FB-31D3-48B8-8E30-5EEDFCE731B0}" type="sibTrans" cxnId="{28ED42D0-78A6-4EFA-BF3B-521DFF3F5444}">
      <dgm:prSet/>
      <dgm:spPr/>
      <dgm:t>
        <a:bodyPr/>
        <a:lstStyle/>
        <a:p>
          <a:endParaRPr lang="en-US"/>
        </a:p>
      </dgm:t>
    </dgm:pt>
    <dgm:pt modelId="{74384BBF-DF22-4C09-A509-E3A22FFF3147}">
      <dgm:prSet phldrT="[Text]" custT="1"/>
      <dgm:spPr/>
      <dgm:t>
        <a:bodyPr/>
        <a:lstStyle/>
        <a:p>
          <a:r>
            <a:rPr lang="en-US" sz="1600" b="1" dirty="0" smtClean="0">
              <a:latin typeface="Calibri" panose="020F0502020204030204" pitchFamily="34" charset="0"/>
            </a:rPr>
            <a:t>156</a:t>
          </a:r>
        </a:p>
        <a:p>
          <a:r>
            <a:rPr lang="en-US" sz="1400" dirty="0" smtClean="0">
              <a:latin typeface="Calibri" panose="020F0502020204030204" pitchFamily="34" charset="0"/>
            </a:rPr>
            <a:t>Confirmed child abuse or neglect related fatalities</a:t>
          </a:r>
          <a:endParaRPr lang="en-US" sz="1400" dirty="0">
            <a:latin typeface="Calibri" panose="020F0502020204030204" pitchFamily="34" charset="0"/>
          </a:endParaRPr>
        </a:p>
      </dgm:t>
    </dgm:pt>
    <dgm:pt modelId="{09448007-3D29-425E-89A6-F0A41BB89C5A}" type="parTrans" cxnId="{A0214098-EC33-4BEE-A241-CB2708156160}">
      <dgm:prSet/>
      <dgm:spPr/>
      <dgm:t>
        <a:bodyPr/>
        <a:lstStyle/>
        <a:p>
          <a:endParaRPr lang="en-US"/>
        </a:p>
      </dgm:t>
    </dgm:pt>
    <dgm:pt modelId="{AE48FF4D-B07E-4793-BA26-419DF851DA2C}" type="sibTrans" cxnId="{A0214098-EC33-4BEE-A241-CB2708156160}">
      <dgm:prSet/>
      <dgm:spPr/>
      <dgm:t>
        <a:bodyPr/>
        <a:lstStyle/>
        <a:p>
          <a:endParaRPr lang="en-US"/>
        </a:p>
      </dgm:t>
    </dgm:pt>
    <dgm:pt modelId="{69C1B586-7C68-42AC-8938-8E9AEEEEF11B}">
      <dgm:prSet phldrT="[Text]" custT="1"/>
      <dgm:spPr/>
      <dgm:t>
        <a:bodyPr/>
        <a:lstStyle/>
        <a:p>
          <a:pPr>
            <a:lnSpc>
              <a:spcPct val="90000"/>
            </a:lnSpc>
            <a:spcAft>
              <a:spcPts val="500"/>
            </a:spcAft>
          </a:pPr>
          <a:r>
            <a:rPr lang="en-US" sz="1600" b="1" dirty="0" smtClean="0">
              <a:latin typeface="Calibri" panose="020F0502020204030204" pitchFamily="34" charset="0"/>
            </a:rPr>
            <a:t>72</a:t>
          </a:r>
        </a:p>
        <a:p>
          <a:pPr>
            <a:lnSpc>
              <a:spcPct val="90000"/>
            </a:lnSpc>
            <a:spcAft>
              <a:spcPts val="500"/>
            </a:spcAft>
          </a:pPr>
          <a:r>
            <a:rPr lang="en-US" sz="1400" dirty="0" smtClean="0">
              <a:latin typeface="Calibri" panose="020F0502020204030204" pitchFamily="34" charset="0"/>
            </a:rPr>
            <a:t>Prior CPS history</a:t>
          </a:r>
          <a:endParaRPr lang="en-US" sz="1400" dirty="0">
            <a:latin typeface="Calibri" panose="020F0502020204030204" pitchFamily="34" charset="0"/>
          </a:endParaRPr>
        </a:p>
      </dgm:t>
    </dgm:pt>
    <dgm:pt modelId="{03EA00BE-D62F-4D1D-97F5-6E63350830DF}" type="parTrans" cxnId="{8183C564-8CFF-46DD-BF7C-9D5A1D728E99}">
      <dgm:prSet/>
      <dgm:spPr/>
      <dgm:t>
        <a:bodyPr/>
        <a:lstStyle/>
        <a:p>
          <a:endParaRPr lang="en-US"/>
        </a:p>
      </dgm:t>
    </dgm:pt>
    <dgm:pt modelId="{D96DC355-D69B-4A1C-93FC-1E6E0EA4B263}" type="sibTrans" cxnId="{8183C564-8CFF-46DD-BF7C-9D5A1D728E99}">
      <dgm:prSet/>
      <dgm:spPr/>
      <dgm:t>
        <a:bodyPr/>
        <a:lstStyle/>
        <a:p>
          <a:endParaRPr lang="en-US"/>
        </a:p>
      </dgm:t>
    </dgm:pt>
    <dgm:pt modelId="{2F5EDDAE-3B78-49B3-A074-E6C8376CDDAE}">
      <dgm:prSet phldrT="[Text]" custT="1"/>
      <dgm:spPr/>
      <dgm:t>
        <a:bodyPr/>
        <a:lstStyle/>
        <a:p>
          <a:r>
            <a:rPr lang="en-US" sz="1600" b="1" dirty="0" smtClean="0">
              <a:latin typeface="Calibri" panose="020F0502020204030204" pitchFamily="34" charset="0"/>
            </a:rPr>
            <a:t>648</a:t>
          </a:r>
        </a:p>
        <a:p>
          <a:r>
            <a:rPr lang="en-US" sz="1400" dirty="0" smtClean="0">
              <a:latin typeface="Calibri" panose="020F0502020204030204" pitchFamily="34" charset="0"/>
            </a:rPr>
            <a:t>Fatalities unsubstantiated as child abuse or neglect</a:t>
          </a:r>
          <a:endParaRPr lang="en-US" sz="1400" dirty="0">
            <a:latin typeface="Calibri" panose="020F0502020204030204" pitchFamily="34" charset="0"/>
          </a:endParaRPr>
        </a:p>
      </dgm:t>
    </dgm:pt>
    <dgm:pt modelId="{DF5DD082-8FF3-45EA-BBCA-E18CE1EBD1AC}" type="parTrans" cxnId="{A8C53FEF-0CBC-4B4F-951F-E9B96D53A71F}">
      <dgm:prSet/>
      <dgm:spPr/>
      <dgm:t>
        <a:bodyPr/>
        <a:lstStyle/>
        <a:p>
          <a:endParaRPr lang="en-US"/>
        </a:p>
      </dgm:t>
    </dgm:pt>
    <dgm:pt modelId="{A693A3E7-73D0-4264-BA7A-B9256C2D520C}" type="sibTrans" cxnId="{A8C53FEF-0CBC-4B4F-951F-E9B96D53A71F}">
      <dgm:prSet/>
      <dgm:spPr/>
      <dgm:t>
        <a:bodyPr/>
        <a:lstStyle/>
        <a:p>
          <a:endParaRPr lang="en-US"/>
        </a:p>
      </dgm:t>
    </dgm:pt>
    <dgm:pt modelId="{C80CB857-45CD-407B-94C4-BACC4226EC86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en-US" sz="1600" b="1" dirty="0" smtClean="0">
              <a:latin typeface="Calibri" panose="020F0502020204030204" pitchFamily="34" charset="0"/>
            </a:rPr>
            <a:t>84</a:t>
          </a:r>
        </a:p>
        <a:p>
          <a:pPr>
            <a:spcAft>
              <a:spcPts val="500"/>
            </a:spcAft>
          </a:pPr>
          <a:r>
            <a:rPr lang="en-US" sz="1400" dirty="0" smtClean="0">
              <a:latin typeface="Calibri" panose="020F0502020204030204" pitchFamily="34" charset="0"/>
            </a:rPr>
            <a:t>No prior CPS history</a:t>
          </a:r>
          <a:endParaRPr lang="en-US" sz="1400" dirty="0">
            <a:latin typeface="Calibri" panose="020F0502020204030204" pitchFamily="34" charset="0"/>
          </a:endParaRPr>
        </a:p>
      </dgm:t>
    </dgm:pt>
    <dgm:pt modelId="{7F3BCF2A-58F8-4C0D-84BA-A0490755D57C}" type="parTrans" cxnId="{70E5EF50-FC25-4475-9337-8CDC4FD71FDC}">
      <dgm:prSet/>
      <dgm:spPr/>
      <dgm:t>
        <a:bodyPr/>
        <a:lstStyle/>
        <a:p>
          <a:endParaRPr lang="en-US"/>
        </a:p>
      </dgm:t>
    </dgm:pt>
    <dgm:pt modelId="{524F2378-0B0F-48EE-BF44-7FF993EDC62C}" type="sibTrans" cxnId="{70E5EF50-FC25-4475-9337-8CDC4FD71FDC}">
      <dgm:prSet/>
      <dgm:spPr/>
      <dgm:t>
        <a:bodyPr/>
        <a:lstStyle/>
        <a:p>
          <a:endParaRPr lang="en-US"/>
        </a:p>
      </dgm:t>
    </dgm:pt>
    <dgm:pt modelId="{D01C29B4-B8C1-401E-B2CE-5B395C722D84}">
      <dgm:prSet custT="1"/>
      <dgm:spPr/>
      <dgm:t>
        <a:bodyPr/>
        <a:lstStyle/>
        <a:p>
          <a:r>
            <a:rPr lang="en-US" sz="1600" b="1" dirty="0" smtClean="0">
              <a:latin typeface="Calibri" panose="020F0502020204030204" pitchFamily="34" charset="0"/>
            </a:rPr>
            <a:t>23</a:t>
          </a:r>
        </a:p>
        <a:p>
          <a:r>
            <a:rPr lang="en-US" sz="1400" dirty="0" smtClean="0">
              <a:latin typeface="Calibri" panose="020F0502020204030204" pitchFamily="34" charset="0"/>
            </a:rPr>
            <a:t>Open CPS case at time of death</a:t>
          </a:r>
          <a:endParaRPr lang="en-US" sz="1400" dirty="0">
            <a:latin typeface="Calibri" panose="020F0502020204030204" pitchFamily="34" charset="0"/>
          </a:endParaRPr>
        </a:p>
      </dgm:t>
    </dgm:pt>
    <dgm:pt modelId="{6DFB5D08-C788-4590-B9DC-E72E31247044}" type="parTrans" cxnId="{3D30CC7F-A5F9-4726-9E7A-954AE90F7039}">
      <dgm:prSet/>
      <dgm:spPr/>
      <dgm:t>
        <a:bodyPr/>
        <a:lstStyle/>
        <a:p>
          <a:endParaRPr lang="en-US"/>
        </a:p>
      </dgm:t>
    </dgm:pt>
    <dgm:pt modelId="{42A0C39A-9780-49FA-93FF-38AA94611954}" type="sibTrans" cxnId="{3D30CC7F-A5F9-4726-9E7A-954AE90F7039}">
      <dgm:prSet/>
      <dgm:spPr/>
      <dgm:t>
        <a:bodyPr/>
        <a:lstStyle/>
        <a:p>
          <a:endParaRPr lang="en-US"/>
        </a:p>
      </dgm:t>
    </dgm:pt>
    <dgm:pt modelId="{6E13A9FF-AA36-4D46-9FD7-61F43A020D95}">
      <dgm:prSet custT="1"/>
      <dgm:spPr/>
      <dgm:t>
        <a:bodyPr/>
        <a:lstStyle/>
        <a:p>
          <a:r>
            <a:rPr lang="en-US" sz="1600" b="1" dirty="0" smtClean="0">
              <a:latin typeface="Calibri" panose="020F0502020204030204" pitchFamily="34" charset="0"/>
            </a:rPr>
            <a:t>49</a:t>
          </a:r>
        </a:p>
        <a:p>
          <a:r>
            <a:rPr lang="en-US" sz="1400" dirty="0" smtClean="0">
              <a:latin typeface="Calibri" panose="020F0502020204030204" pitchFamily="34" charset="0"/>
            </a:rPr>
            <a:t>No CPS case at time of death</a:t>
          </a:r>
          <a:endParaRPr lang="en-US" sz="1400" dirty="0">
            <a:latin typeface="Calibri" panose="020F0502020204030204" pitchFamily="34" charset="0"/>
          </a:endParaRPr>
        </a:p>
      </dgm:t>
    </dgm:pt>
    <dgm:pt modelId="{69718C2A-2079-4431-A889-4768BE12DDDB}" type="parTrans" cxnId="{88E2C7E1-5AE4-409A-9BB1-8ECE1F073B1A}">
      <dgm:prSet/>
      <dgm:spPr/>
      <dgm:t>
        <a:bodyPr/>
        <a:lstStyle/>
        <a:p>
          <a:endParaRPr lang="en-US"/>
        </a:p>
      </dgm:t>
    </dgm:pt>
    <dgm:pt modelId="{4272D1EC-1483-4CBF-A484-E817E3E1895D}" type="sibTrans" cxnId="{88E2C7E1-5AE4-409A-9BB1-8ECE1F073B1A}">
      <dgm:prSet/>
      <dgm:spPr/>
      <dgm:t>
        <a:bodyPr/>
        <a:lstStyle/>
        <a:p>
          <a:endParaRPr lang="en-US"/>
        </a:p>
      </dgm:t>
    </dgm:pt>
    <dgm:pt modelId="{A0460D1B-D054-4830-81D0-520C9857EBC8}" type="pres">
      <dgm:prSet presAssocID="{7F5BCC4C-DF76-40F8-B005-18CF4E43CE78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A9DFA2-4909-49E3-82F8-714E2CCBFA49}" type="pres">
      <dgm:prSet presAssocID="{7F5BCC4C-DF76-40F8-B005-18CF4E43CE78}" presName="hierFlow" presStyleCnt="0"/>
      <dgm:spPr/>
      <dgm:t>
        <a:bodyPr/>
        <a:lstStyle/>
        <a:p>
          <a:endParaRPr lang="en-US"/>
        </a:p>
      </dgm:t>
    </dgm:pt>
    <dgm:pt modelId="{68D134CB-6EB0-4336-8A71-1A7D8DD7DD14}" type="pres">
      <dgm:prSet presAssocID="{7F5BCC4C-DF76-40F8-B005-18CF4E43CE78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451A49F-752D-425F-8B50-EB7BF7F3CCCD}" type="pres">
      <dgm:prSet presAssocID="{39BFEE13-5555-419E-AAF0-BE8EC5164700}" presName="Name14" presStyleCnt="0"/>
      <dgm:spPr/>
      <dgm:t>
        <a:bodyPr/>
        <a:lstStyle/>
        <a:p>
          <a:endParaRPr lang="en-US"/>
        </a:p>
      </dgm:t>
    </dgm:pt>
    <dgm:pt modelId="{E43E8E8F-5A9D-4128-8986-8CAA40FACAB7}" type="pres">
      <dgm:prSet presAssocID="{39BFEE13-5555-419E-AAF0-BE8EC5164700}" presName="level1Shape" presStyleLbl="node0" presStyleIdx="0" presStyleCnt="1" custScaleX="234767" custScaleY="759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25CDCF-3414-4F8B-B806-0B6D778945FC}" type="pres">
      <dgm:prSet presAssocID="{39BFEE13-5555-419E-AAF0-BE8EC5164700}" presName="hierChild2" presStyleCnt="0"/>
      <dgm:spPr/>
      <dgm:t>
        <a:bodyPr/>
        <a:lstStyle/>
        <a:p>
          <a:endParaRPr lang="en-US"/>
        </a:p>
      </dgm:t>
    </dgm:pt>
    <dgm:pt modelId="{005B87EE-3359-4F3F-9976-AB3D23700E88}" type="pres">
      <dgm:prSet presAssocID="{09448007-3D29-425E-89A6-F0A41BB89C5A}" presName="Name19" presStyleLbl="parChTrans1D2" presStyleIdx="0" presStyleCnt="2"/>
      <dgm:spPr/>
      <dgm:t>
        <a:bodyPr/>
        <a:lstStyle/>
        <a:p>
          <a:endParaRPr lang="en-US"/>
        </a:p>
      </dgm:t>
    </dgm:pt>
    <dgm:pt modelId="{9AB90D6F-D398-44C7-8E33-06185898DAC7}" type="pres">
      <dgm:prSet presAssocID="{74384BBF-DF22-4C09-A509-E3A22FFF3147}" presName="Name21" presStyleCnt="0"/>
      <dgm:spPr/>
      <dgm:t>
        <a:bodyPr/>
        <a:lstStyle/>
        <a:p>
          <a:endParaRPr lang="en-US"/>
        </a:p>
      </dgm:t>
    </dgm:pt>
    <dgm:pt modelId="{B83AAFEC-CA3D-4DB1-A11F-3C5C4DA70AE3}" type="pres">
      <dgm:prSet presAssocID="{74384BBF-DF22-4C09-A509-E3A22FFF3147}" presName="level2Shape" presStyleLbl="node2" presStyleIdx="0" presStyleCnt="2" custScaleX="128304" custScaleY="72205"/>
      <dgm:spPr/>
      <dgm:t>
        <a:bodyPr/>
        <a:lstStyle/>
        <a:p>
          <a:endParaRPr lang="en-US"/>
        </a:p>
      </dgm:t>
    </dgm:pt>
    <dgm:pt modelId="{B99C6F7F-582A-4DC8-9DA9-D67C5F743C2E}" type="pres">
      <dgm:prSet presAssocID="{74384BBF-DF22-4C09-A509-E3A22FFF3147}" presName="hierChild3" presStyleCnt="0"/>
      <dgm:spPr/>
      <dgm:t>
        <a:bodyPr/>
        <a:lstStyle/>
        <a:p>
          <a:endParaRPr lang="en-US"/>
        </a:p>
      </dgm:t>
    </dgm:pt>
    <dgm:pt modelId="{A3D6172C-9DF9-4187-940E-B91CD3B11A86}" type="pres">
      <dgm:prSet presAssocID="{03EA00BE-D62F-4D1D-97F5-6E63350830DF}" presName="Name19" presStyleLbl="parChTrans1D3" presStyleIdx="0" presStyleCnt="2"/>
      <dgm:spPr/>
      <dgm:t>
        <a:bodyPr/>
        <a:lstStyle/>
        <a:p>
          <a:endParaRPr lang="en-US"/>
        </a:p>
      </dgm:t>
    </dgm:pt>
    <dgm:pt modelId="{329310D4-D6AE-4931-ACC8-D7B6928BE165}" type="pres">
      <dgm:prSet presAssocID="{69C1B586-7C68-42AC-8938-8E9AEEEEF11B}" presName="Name21" presStyleCnt="0"/>
      <dgm:spPr/>
      <dgm:t>
        <a:bodyPr/>
        <a:lstStyle/>
        <a:p>
          <a:endParaRPr lang="en-US"/>
        </a:p>
      </dgm:t>
    </dgm:pt>
    <dgm:pt modelId="{93B59428-3B69-4556-8DD2-5F4CA6259D3C}" type="pres">
      <dgm:prSet presAssocID="{69C1B586-7C68-42AC-8938-8E9AEEEEF11B}" presName="level2Shape" presStyleLbl="node3" presStyleIdx="0" presStyleCnt="2" custScaleX="113296" custScaleY="50150"/>
      <dgm:spPr/>
      <dgm:t>
        <a:bodyPr/>
        <a:lstStyle/>
        <a:p>
          <a:endParaRPr lang="en-US"/>
        </a:p>
      </dgm:t>
    </dgm:pt>
    <dgm:pt modelId="{00CBF44A-DE7D-4DDA-BC32-EFFC62D77EB5}" type="pres">
      <dgm:prSet presAssocID="{69C1B586-7C68-42AC-8938-8E9AEEEEF11B}" presName="hierChild3" presStyleCnt="0"/>
      <dgm:spPr/>
      <dgm:t>
        <a:bodyPr/>
        <a:lstStyle/>
        <a:p>
          <a:endParaRPr lang="en-US"/>
        </a:p>
      </dgm:t>
    </dgm:pt>
    <dgm:pt modelId="{2CF38BFF-966A-4833-8C01-77BCBEE56D31}" type="pres">
      <dgm:prSet presAssocID="{6DFB5D08-C788-4590-B9DC-E72E31247044}" presName="Name19" presStyleLbl="parChTrans1D4" presStyleIdx="0" presStyleCnt="2"/>
      <dgm:spPr/>
      <dgm:t>
        <a:bodyPr/>
        <a:lstStyle/>
        <a:p>
          <a:endParaRPr lang="en-US"/>
        </a:p>
      </dgm:t>
    </dgm:pt>
    <dgm:pt modelId="{567CD8B2-BD52-423B-A0C2-69E488CDC43A}" type="pres">
      <dgm:prSet presAssocID="{D01C29B4-B8C1-401E-B2CE-5B395C722D84}" presName="Name21" presStyleCnt="0"/>
      <dgm:spPr/>
      <dgm:t>
        <a:bodyPr/>
        <a:lstStyle/>
        <a:p>
          <a:endParaRPr lang="en-US"/>
        </a:p>
      </dgm:t>
    </dgm:pt>
    <dgm:pt modelId="{5B9E5562-C529-4613-A5E5-A5C6C405F19D}" type="pres">
      <dgm:prSet presAssocID="{D01C29B4-B8C1-401E-B2CE-5B395C722D84}" presName="level2Shape" presStyleLbl="node4" presStyleIdx="0" presStyleCnt="2" custScaleX="150031" custScaleY="59350"/>
      <dgm:spPr/>
      <dgm:t>
        <a:bodyPr/>
        <a:lstStyle/>
        <a:p>
          <a:endParaRPr lang="en-US"/>
        </a:p>
      </dgm:t>
    </dgm:pt>
    <dgm:pt modelId="{14485C08-E652-4D04-9B5F-97E26A49AA74}" type="pres">
      <dgm:prSet presAssocID="{D01C29B4-B8C1-401E-B2CE-5B395C722D84}" presName="hierChild3" presStyleCnt="0"/>
      <dgm:spPr/>
      <dgm:t>
        <a:bodyPr/>
        <a:lstStyle/>
        <a:p>
          <a:endParaRPr lang="en-US"/>
        </a:p>
      </dgm:t>
    </dgm:pt>
    <dgm:pt modelId="{AC42B9EC-CE42-430B-B4F0-B2FC07115A3F}" type="pres">
      <dgm:prSet presAssocID="{69718C2A-2079-4431-A889-4768BE12DDDB}" presName="Name19" presStyleLbl="parChTrans1D4" presStyleIdx="1" presStyleCnt="2"/>
      <dgm:spPr/>
      <dgm:t>
        <a:bodyPr/>
        <a:lstStyle/>
        <a:p>
          <a:endParaRPr lang="en-US"/>
        </a:p>
      </dgm:t>
    </dgm:pt>
    <dgm:pt modelId="{A8F41323-1225-461D-A5FC-155EA3A7E7A2}" type="pres">
      <dgm:prSet presAssocID="{6E13A9FF-AA36-4D46-9FD7-61F43A020D95}" presName="Name21" presStyleCnt="0"/>
      <dgm:spPr/>
      <dgm:t>
        <a:bodyPr/>
        <a:lstStyle/>
        <a:p>
          <a:endParaRPr lang="en-US"/>
        </a:p>
      </dgm:t>
    </dgm:pt>
    <dgm:pt modelId="{070865FC-0970-43CF-B375-48DD3FF4D120}" type="pres">
      <dgm:prSet presAssocID="{6E13A9FF-AA36-4D46-9FD7-61F43A020D95}" presName="level2Shape" presStyleLbl="node4" presStyleIdx="1" presStyleCnt="2" custScaleX="150994" custScaleY="59350"/>
      <dgm:spPr/>
      <dgm:t>
        <a:bodyPr/>
        <a:lstStyle/>
        <a:p>
          <a:endParaRPr lang="en-US"/>
        </a:p>
      </dgm:t>
    </dgm:pt>
    <dgm:pt modelId="{C8752D77-777E-4B55-A219-673777F3A99D}" type="pres">
      <dgm:prSet presAssocID="{6E13A9FF-AA36-4D46-9FD7-61F43A020D95}" presName="hierChild3" presStyleCnt="0"/>
      <dgm:spPr/>
      <dgm:t>
        <a:bodyPr/>
        <a:lstStyle/>
        <a:p>
          <a:endParaRPr lang="en-US"/>
        </a:p>
      </dgm:t>
    </dgm:pt>
    <dgm:pt modelId="{F0B6F805-2703-4C12-9592-97AA17719324}" type="pres">
      <dgm:prSet presAssocID="{7F3BCF2A-58F8-4C0D-84BA-A0490755D57C}" presName="Name19" presStyleLbl="parChTrans1D3" presStyleIdx="1" presStyleCnt="2"/>
      <dgm:spPr/>
      <dgm:t>
        <a:bodyPr/>
        <a:lstStyle/>
        <a:p>
          <a:endParaRPr lang="en-US"/>
        </a:p>
      </dgm:t>
    </dgm:pt>
    <dgm:pt modelId="{C707FF5B-AD57-4E1A-909C-4B74BC124F50}" type="pres">
      <dgm:prSet presAssocID="{C80CB857-45CD-407B-94C4-BACC4226EC86}" presName="Name21" presStyleCnt="0"/>
      <dgm:spPr/>
      <dgm:t>
        <a:bodyPr/>
        <a:lstStyle/>
        <a:p>
          <a:endParaRPr lang="en-US"/>
        </a:p>
      </dgm:t>
    </dgm:pt>
    <dgm:pt modelId="{8002A61B-5DD8-4DF3-ADD2-24F4D00F8890}" type="pres">
      <dgm:prSet presAssocID="{C80CB857-45CD-407B-94C4-BACC4226EC86}" presName="level2Shape" presStyleLbl="node3" presStyleIdx="1" presStyleCnt="2" custScaleY="52228"/>
      <dgm:spPr/>
      <dgm:t>
        <a:bodyPr/>
        <a:lstStyle/>
        <a:p>
          <a:endParaRPr lang="en-US"/>
        </a:p>
      </dgm:t>
    </dgm:pt>
    <dgm:pt modelId="{279856EF-EE3E-4B07-8629-F8AE135BFE06}" type="pres">
      <dgm:prSet presAssocID="{C80CB857-45CD-407B-94C4-BACC4226EC86}" presName="hierChild3" presStyleCnt="0"/>
      <dgm:spPr/>
      <dgm:t>
        <a:bodyPr/>
        <a:lstStyle/>
        <a:p>
          <a:endParaRPr lang="en-US"/>
        </a:p>
      </dgm:t>
    </dgm:pt>
    <dgm:pt modelId="{C012D7F2-772C-41AF-8D20-0AB5C4B01BAA}" type="pres">
      <dgm:prSet presAssocID="{DF5DD082-8FF3-45EA-BBCA-E18CE1EBD1AC}" presName="Name19" presStyleLbl="parChTrans1D2" presStyleIdx="1" presStyleCnt="2"/>
      <dgm:spPr/>
      <dgm:t>
        <a:bodyPr/>
        <a:lstStyle/>
        <a:p>
          <a:endParaRPr lang="en-US"/>
        </a:p>
      </dgm:t>
    </dgm:pt>
    <dgm:pt modelId="{70EE0D0C-B9A0-4ACC-8293-474856FD6127}" type="pres">
      <dgm:prSet presAssocID="{2F5EDDAE-3B78-49B3-A074-E6C8376CDDAE}" presName="Name21" presStyleCnt="0"/>
      <dgm:spPr/>
      <dgm:t>
        <a:bodyPr/>
        <a:lstStyle/>
        <a:p>
          <a:endParaRPr lang="en-US"/>
        </a:p>
      </dgm:t>
    </dgm:pt>
    <dgm:pt modelId="{8E89099B-86AE-4DA4-BBAB-78D1D33B6FA0}" type="pres">
      <dgm:prSet presAssocID="{2F5EDDAE-3B78-49B3-A074-E6C8376CDDAE}" presName="level2Shape" presStyleLbl="node2" presStyleIdx="1" presStyleCnt="2" custScaleX="144665" custScaleY="74191"/>
      <dgm:spPr/>
      <dgm:t>
        <a:bodyPr/>
        <a:lstStyle/>
        <a:p>
          <a:endParaRPr lang="en-US"/>
        </a:p>
      </dgm:t>
    </dgm:pt>
    <dgm:pt modelId="{EC73E2D3-3BDA-4EFF-901F-97985E859145}" type="pres">
      <dgm:prSet presAssocID="{2F5EDDAE-3B78-49B3-A074-E6C8376CDDAE}" presName="hierChild3" presStyleCnt="0"/>
      <dgm:spPr/>
      <dgm:t>
        <a:bodyPr/>
        <a:lstStyle/>
        <a:p>
          <a:endParaRPr lang="en-US"/>
        </a:p>
      </dgm:t>
    </dgm:pt>
    <dgm:pt modelId="{DE84251A-C518-4E17-A61D-5E36F9A7B599}" type="pres">
      <dgm:prSet presAssocID="{7F5BCC4C-DF76-40F8-B005-18CF4E43CE78}" presName="bgShapesFlow" presStyleCnt="0"/>
      <dgm:spPr/>
      <dgm:t>
        <a:bodyPr/>
        <a:lstStyle/>
        <a:p>
          <a:endParaRPr lang="en-US"/>
        </a:p>
      </dgm:t>
    </dgm:pt>
  </dgm:ptLst>
  <dgm:cxnLst>
    <dgm:cxn modelId="{016B0465-6F96-46E6-807F-50100464D121}" type="presOf" srcId="{2F5EDDAE-3B78-49B3-A074-E6C8376CDDAE}" destId="{8E89099B-86AE-4DA4-BBAB-78D1D33B6FA0}" srcOrd="0" destOrd="0" presId="urn:microsoft.com/office/officeart/2005/8/layout/hierarchy6"/>
    <dgm:cxn modelId="{70E5EF50-FC25-4475-9337-8CDC4FD71FDC}" srcId="{74384BBF-DF22-4C09-A509-E3A22FFF3147}" destId="{C80CB857-45CD-407B-94C4-BACC4226EC86}" srcOrd="1" destOrd="0" parTransId="{7F3BCF2A-58F8-4C0D-84BA-A0490755D57C}" sibTransId="{524F2378-0B0F-48EE-BF44-7FF993EDC62C}"/>
    <dgm:cxn modelId="{5CF2D0C7-C135-43C8-A6FA-4FE695E8E8EC}" type="presOf" srcId="{69C1B586-7C68-42AC-8938-8E9AEEEEF11B}" destId="{93B59428-3B69-4556-8DD2-5F4CA6259D3C}" srcOrd="0" destOrd="0" presId="urn:microsoft.com/office/officeart/2005/8/layout/hierarchy6"/>
    <dgm:cxn modelId="{1A6BC20C-5E9A-4E43-ABCF-360D34FEB2AC}" type="presOf" srcId="{D01C29B4-B8C1-401E-B2CE-5B395C722D84}" destId="{5B9E5562-C529-4613-A5E5-A5C6C405F19D}" srcOrd="0" destOrd="0" presId="urn:microsoft.com/office/officeart/2005/8/layout/hierarchy6"/>
    <dgm:cxn modelId="{3D30CC7F-A5F9-4726-9E7A-954AE90F7039}" srcId="{69C1B586-7C68-42AC-8938-8E9AEEEEF11B}" destId="{D01C29B4-B8C1-401E-B2CE-5B395C722D84}" srcOrd="0" destOrd="0" parTransId="{6DFB5D08-C788-4590-B9DC-E72E31247044}" sibTransId="{42A0C39A-9780-49FA-93FF-38AA94611954}"/>
    <dgm:cxn modelId="{D8077C86-DD14-4D85-87B0-8C3452542445}" type="presOf" srcId="{09448007-3D29-425E-89A6-F0A41BB89C5A}" destId="{005B87EE-3359-4F3F-9976-AB3D23700E88}" srcOrd="0" destOrd="0" presId="urn:microsoft.com/office/officeart/2005/8/layout/hierarchy6"/>
    <dgm:cxn modelId="{CBDEB475-F80C-493C-8865-51FAB0BEDAA7}" type="presOf" srcId="{6DFB5D08-C788-4590-B9DC-E72E31247044}" destId="{2CF38BFF-966A-4833-8C01-77BCBEE56D31}" srcOrd="0" destOrd="0" presId="urn:microsoft.com/office/officeart/2005/8/layout/hierarchy6"/>
    <dgm:cxn modelId="{65F4E8C1-D45F-4E8F-922E-4C2454EC07F9}" type="presOf" srcId="{74384BBF-DF22-4C09-A509-E3A22FFF3147}" destId="{B83AAFEC-CA3D-4DB1-A11F-3C5C4DA70AE3}" srcOrd="0" destOrd="0" presId="urn:microsoft.com/office/officeart/2005/8/layout/hierarchy6"/>
    <dgm:cxn modelId="{88E2C7E1-5AE4-409A-9BB1-8ECE1F073B1A}" srcId="{69C1B586-7C68-42AC-8938-8E9AEEEEF11B}" destId="{6E13A9FF-AA36-4D46-9FD7-61F43A020D95}" srcOrd="1" destOrd="0" parTransId="{69718C2A-2079-4431-A889-4768BE12DDDB}" sibTransId="{4272D1EC-1483-4CBF-A484-E817E3E1895D}"/>
    <dgm:cxn modelId="{664404DA-5500-4CF7-A706-E24396C0E111}" type="presOf" srcId="{6E13A9FF-AA36-4D46-9FD7-61F43A020D95}" destId="{070865FC-0970-43CF-B375-48DD3FF4D120}" srcOrd="0" destOrd="0" presId="urn:microsoft.com/office/officeart/2005/8/layout/hierarchy6"/>
    <dgm:cxn modelId="{8183C564-8CFF-46DD-BF7C-9D5A1D728E99}" srcId="{74384BBF-DF22-4C09-A509-E3A22FFF3147}" destId="{69C1B586-7C68-42AC-8938-8E9AEEEEF11B}" srcOrd="0" destOrd="0" parTransId="{03EA00BE-D62F-4D1D-97F5-6E63350830DF}" sibTransId="{D96DC355-D69B-4A1C-93FC-1E6E0EA4B263}"/>
    <dgm:cxn modelId="{03E43D6E-BA59-4A26-BC65-391E395CF793}" type="presOf" srcId="{DF5DD082-8FF3-45EA-BBCA-E18CE1EBD1AC}" destId="{C012D7F2-772C-41AF-8D20-0AB5C4B01BAA}" srcOrd="0" destOrd="0" presId="urn:microsoft.com/office/officeart/2005/8/layout/hierarchy6"/>
    <dgm:cxn modelId="{28ED42D0-78A6-4EFA-BF3B-521DFF3F5444}" srcId="{7F5BCC4C-DF76-40F8-B005-18CF4E43CE78}" destId="{39BFEE13-5555-419E-AAF0-BE8EC5164700}" srcOrd="0" destOrd="0" parTransId="{9CBB3CDD-E289-4316-8D6A-D85A9374D190}" sibTransId="{3CA590FB-31D3-48B8-8E30-5EEDFCE731B0}"/>
    <dgm:cxn modelId="{3DA2241C-7B18-4190-979F-B36ACE3D73DC}" type="presOf" srcId="{7F3BCF2A-58F8-4C0D-84BA-A0490755D57C}" destId="{F0B6F805-2703-4C12-9592-97AA17719324}" srcOrd="0" destOrd="0" presId="urn:microsoft.com/office/officeart/2005/8/layout/hierarchy6"/>
    <dgm:cxn modelId="{E8E4EECD-BC01-4207-9DD1-F9C82BBC6E52}" type="presOf" srcId="{69718C2A-2079-4431-A889-4768BE12DDDB}" destId="{AC42B9EC-CE42-430B-B4F0-B2FC07115A3F}" srcOrd="0" destOrd="0" presId="urn:microsoft.com/office/officeart/2005/8/layout/hierarchy6"/>
    <dgm:cxn modelId="{28D3AF21-3CEA-4F5E-8581-153421287572}" type="presOf" srcId="{39BFEE13-5555-419E-AAF0-BE8EC5164700}" destId="{E43E8E8F-5A9D-4128-8986-8CAA40FACAB7}" srcOrd="0" destOrd="0" presId="urn:microsoft.com/office/officeart/2005/8/layout/hierarchy6"/>
    <dgm:cxn modelId="{A8C53FEF-0CBC-4B4F-951F-E9B96D53A71F}" srcId="{39BFEE13-5555-419E-AAF0-BE8EC5164700}" destId="{2F5EDDAE-3B78-49B3-A074-E6C8376CDDAE}" srcOrd="1" destOrd="0" parTransId="{DF5DD082-8FF3-45EA-BBCA-E18CE1EBD1AC}" sibTransId="{A693A3E7-73D0-4264-BA7A-B9256C2D520C}"/>
    <dgm:cxn modelId="{A0214098-EC33-4BEE-A241-CB2708156160}" srcId="{39BFEE13-5555-419E-AAF0-BE8EC5164700}" destId="{74384BBF-DF22-4C09-A509-E3A22FFF3147}" srcOrd="0" destOrd="0" parTransId="{09448007-3D29-425E-89A6-F0A41BB89C5A}" sibTransId="{AE48FF4D-B07E-4793-BA26-419DF851DA2C}"/>
    <dgm:cxn modelId="{81733A60-E6A0-4334-BE11-5D4996C99398}" type="presOf" srcId="{7F5BCC4C-DF76-40F8-B005-18CF4E43CE78}" destId="{A0460D1B-D054-4830-81D0-520C9857EBC8}" srcOrd="0" destOrd="0" presId="urn:microsoft.com/office/officeart/2005/8/layout/hierarchy6"/>
    <dgm:cxn modelId="{1695F9F4-83AE-4409-8D72-335F8EC7DE47}" type="presOf" srcId="{C80CB857-45CD-407B-94C4-BACC4226EC86}" destId="{8002A61B-5DD8-4DF3-ADD2-24F4D00F8890}" srcOrd="0" destOrd="0" presId="urn:microsoft.com/office/officeart/2005/8/layout/hierarchy6"/>
    <dgm:cxn modelId="{CC57B063-6C0E-4791-A08A-62E6783DF768}" type="presOf" srcId="{03EA00BE-D62F-4D1D-97F5-6E63350830DF}" destId="{A3D6172C-9DF9-4187-940E-B91CD3B11A86}" srcOrd="0" destOrd="0" presId="urn:microsoft.com/office/officeart/2005/8/layout/hierarchy6"/>
    <dgm:cxn modelId="{0CEA7BF8-255F-4BD2-A6C9-9CB6CD1094F5}" type="presParOf" srcId="{A0460D1B-D054-4830-81D0-520C9857EBC8}" destId="{2AA9DFA2-4909-49E3-82F8-714E2CCBFA49}" srcOrd="0" destOrd="0" presId="urn:microsoft.com/office/officeart/2005/8/layout/hierarchy6"/>
    <dgm:cxn modelId="{51AB3C2E-F2E4-444A-AB04-8C737A4256AD}" type="presParOf" srcId="{2AA9DFA2-4909-49E3-82F8-714E2CCBFA49}" destId="{68D134CB-6EB0-4336-8A71-1A7D8DD7DD14}" srcOrd="0" destOrd="0" presId="urn:microsoft.com/office/officeart/2005/8/layout/hierarchy6"/>
    <dgm:cxn modelId="{84DD1F02-91E4-47CD-A375-E6CF08B1E3BB}" type="presParOf" srcId="{68D134CB-6EB0-4336-8A71-1A7D8DD7DD14}" destId="{7451A49F-752D-425F-8B50-EB7BF7F3CCCD}" srcOrd="0" destOrd="0" presId="urn:microsoft.com/office/officeart/2005/8/layout/hierarchy6"/>
    <dgm:cxn modelId="{9038F34D-D7E5-485B-B6EA-376FFCD02FC0}" type="presParOf" srcId="{7451A49F-752D-425F-8B50-EB7BF7F3CCCD}" destId="{E43E8E8F-5A9D-4128-8986-8CAA40FACAB7}" srcOrd="0" destOrd="0" presId="urn:microsoft.com/office/officeart/2005/8/layout/hierarchy6"/>
    <dgm:cxn modelId="{9E62088E-8DCE-47EB-8AA2-571470E61D03}" type="presParOf" srcId="{7451A49F-752D-425F-8B50-EB7BF7F3CCCD}" destId="{EB25CDCF-3414-4F8B-B806-0B6D778945FC}" srcOrd="1" destOrd="0" presId="urn:microsoft.com/office/officeart/2005/8/layout/hierarchy6"/>
    <dgm:cxn modelId="{551385D1-0381-43DF-B87B-38B3CFC929E2}" type="presParOf" srcId="{EB25CDCF-3414-4F8B-B806-0B6D778945FC}" destId="{005B87EE-3359-4F3F-9976-AB3D23700E88}" srcOrd="0" destOrd="0" presId="urn:microsoft.com/office/officeart/2005/8/layout/hierarchy6"/>
    <dgm:cxn modelId="{0E46DF38-8829-456C-A98D-27561ACE1A7E}" type="presParOf" srcId="{EB25CDCF-3414-4F8B-B806-0B6D778945FC}" destId="{9AB90D6F-D398-44C7-8E33-06185898DAC7}" srcOrd="1" destOrd="0" presId="urn:microsoft.com/office/officeart/2005/8/layout/hierarchy6"/>
    <dgm:cxn modelId="{8E9AC5A9-6CF7-4B27-8F8D-BFDE946076C9}" type="presParOf" srcId="{9AB90D6F-D398-44C7-8E33-06185898DAC7}" destId="{B83AAFEC-CA3D-4DB1-A11F-3C5C4DA70AE3}" srcOrd="0" destOrd="0" presId="urn:microsoft.com/office/officeart/2005/8/layout/hierarchy6"/>
    <dgm:cxn modelId="{AA470BFE-0A19-4795-9F9E-1A00BABC3755}" type="presParOf" srcId="{9AB90D6F-D398-44C7-8E33-06185898DAC7}" destId="{B99C6F7F-582A-4DC8-9DA9-D67C5F743C2E}" srcOrd="1" destOrd="0" presId="urn:microsoft.com/office/officeart/2005/8/layout/hierarchy6"/>
    <dgm:cxn modelId="{86D3B730-8941-4BEA-AFDB-E3A3C2D17456}" type="presParOf" srcId="{B99C6F7F-582A-4DC8-9DA9-D67C5F743C2E}" destId="{A3D6172C-9DF9-4187-940E-B91CD3B11A86}" srcOrd="0" destOrd="0" presId="urn:microsoft.com/office/officeart/2005/8/layout/hierarchy6"/>
    <dgm:cxn modelId="{EFCFB1B3-5026-4F2F-B048-60FCC157BDA2}" type="presParOf" srcId="{B99C6F7F-582A-4DC8-9DA9-D67C5F743C2E}" destId="{329310D4-D6AE-4931-ACC8-D7B6928BE165}" srcOrd="1" destOrd="0" presId="urn:microsoft.com/office/officeart/2005/8/layout/hierarchy6"/>
    <dgm:cxn modelId="{BA73DD5B-1E54-4AAF-9760-5735642D2695}" type="presParOf" srcId="{329310D4-D6AE-4931-ACC8-D7B6928BE165}" destId="{93B59428-3B69-4556-8DD2-5F4CA6259D3C}" srcOrd="0" destOrd="0" presId="urn:microsoft.com/office/officeart/2005/8/layout/hierarchy6"/>
    <dgm:cxn modelId="{E166794B-ECCB-44E3-9D22-1C42E1A8F7C7}" type="presParOf" srcId="{329310D4-D6AE-4931-ACC8-D7B6928BE165}" destId="{00CBF44A-DE7D-4DDA-BC32-EFFC62D77EB5}" srcOrd="1" destOrd="0" presId="urn:microsoft.com/office/officeart/2005/8/layout/hierarchy6"/>
    <dgm:cxn modelId="{073035AC-0D46-4681-AC7B-E371A984D0A9}" type="presParOf" srcId="{00CBF44A-DE7D-4DDA-BC32-EFFC62D77EB5}" destId="{2CF38BFF-966A-4833-8C01-77BCBEE56D31}" srcOrd="0" destOrd="0" presId="urn:microsoft.com/office/officeart/2005/8/layout/hierarchy6"/>
    <dgm:cxn modelId="{A3782A90-E64A-4F7F-A9C4-604CCF74CBE8}" type="presParOf" srcId="{00CBF44A-DE7D-4DDA-BC32-EFFC62D77EB5}" destId="{567CD8B2-BD52-423B-A0C2-69E488CDC43A}" srcOrd="1" destOrd="0" presId="urn:microsoft.com/office/officeart/2005/8/layout/hierarchy6"/>
    <dgm:cxn modelId="{E0A38673-56BF-4242-8E08-2D62DA716004}" type="presParOf" srcId="{567CD8B2-BD52-423B-A0C2-69E488CDC43A}" destId="{5B9E5562-C529-4613-A5E5-A5C6C405F19D}" srcOrd="0" destOrd="0" presId="urn:microsoft.com/office/officeart/2005/8/layout/hierarchy6"/>
    <dgm:cxn modelId="{32B7A10D-AAAA-4E3A-A365-3F82F371AED3}" type="presParOf" srcId="{567CD8B2-BD52-423B-A0C2-69E488CDC43A}" destId="{14485C08-E652-4D04-9B5F-97E26A49AA74}" srcOrd="1" destOrd="0" presId="urn:microsoft.com/office/officeart/2005/8/layout/hierarchy6"/>
    <dgm:cxn modelId="{654C7A06-40AF-4DCD-94B4-91C95084DE05}" type="presParOf" srcId="{00CBF44A-DE7D-4DDA-BC32-EFFC62D77EB5}" destId="{AC42B9EC-CE42-430B-B4F0-B2FC07115A3F}" srcOrd="2" destOrd="0" presId="urn:microsoft.com/office/officeart/2005/8/layout/hierarchy6"/>
    <dgm:cxn modelId="{C9E26A15-FA07-4228-A4A4-96F85369780F}" type="presParOf" srcId="{00CBF44A-DE7D-4DDA-BC32-EFFC62D77EB5}" destId="{A8F41323-1225-461D-A5FC-155EA3A7E7A2}" srcOrd="3" destOrd="0" presId="urn:microsoft.com/office/officeart/2005/8/layout/hierarchy6"/>
    <dgm:cxn modelId="{1307F1C4-DE05-4DEF-BE76-4D017701CA39}" type="presParOf" srcId="{A8F41323-1225-461D-A5FC-155EA3A7E7A2}" destId="{070865FC-0970-43CF-B375-48DD3FF4D120}" srcOrd="0" destOrd="0" presId="urn:microsoft.com/office/officeart/2005/8/layout/hierarchy6"/>
    <dgm:cxn modelId="{924756CB-295E-45F4-A37A-F73A8DAE3163}" type="presParOf" srcId="{A8F41323-1225-461D-A5FC-155EA3A7E7A2}" destId="{C8752D77-777E-4B55-A219-673777F3A99D}" srcOrd="1" destOrd="0" presId="urn:microsoft.com/office/officeart/2005/8/layout/hierarchy6"/>
    <dgm:cxn modelId="{028CC125-8ACA-4887-B03C-105EE2816D5F}" type="presParOf" srcId="{B99C6F7F-582A-4DC8-9DA9-D67C5F743C2E}" destId="{F0B6F805-2703-4C12-9592-97AA17719324}" srcOrd="2" destOrd="0" presId="urn:microsoft.com/office/officeart/2005/8/layout/hierarchy6"/>
    <dgm:cxn modelId="{E8A5D16E-B774-48A4-AFBA-3E38E4659211}" type="presParOf" srcId="{B99C6F7F-582A-4DC8-9DA9-D67C5F743C2E}" destId="{C707FF5B-AD57-4E1A-909C-4B74BC124F50}" srcOrd="3" destOrd="0" presId="urn:microsoft.com/office/officeart/2005/8/layout/hierarchy6"/>
    <dgm:cxn modelId="{B215600A-0D6E-4F05-8897-9E9D21993E11}" type="presParOf" srcId="{C707FF5B-AD57-4E1A-909C-4B74BC124F50}" destId="{8002A61B-5DD8-4DF3-ADD2-24F4D00F8890}" srcOrd="0" destOrd="0" presId="urn:microsoft.com/office/officeart/2005/8/layout/hierarchy6"/>
    <dgm:cxn modelId="{02D225A2-A921-47F0-BABF-46BE43EB0E78}" type="presParOf" srcId="{C707FF5B-AD57-4E1A-909C-4B74BC124F50}" destId="{279856EF-EE3E-4B07-8629-F8AE135BFE06}" srcOrd="1" destOrd="0" presId="urn:microsoft.com/office/officeart/2005/8/layout/hierarchy6"/>
    <dgm:cxn modelId="{A20175E7-92D3-42BE-A6E3-72E8124217DE}" type="presParOf" srcId="{EB25CDCF-3414-4F8B-B806-0B6D778945FC}" destId="{C012D7F2-772C-41AF-8D20-0AB5C4B01BAA}" srcOrd="2" destOrd="0" presId="urn:microsoft.com/office/officeart/2005/8/layout/hierarchy6"/>
    <dgm:cxn modelId="{A577FBD5-25C1-4047-8B47-2C2063172DE7}" type="presParOf" srcId="{EB25CDCF-3414-4F8B-B806-0B6D778945FC}" destId="{70EE0D0C-B9A0-4ACC-8293-474856FD6127}" srcOrd="3" destOrd="0" presId="urn:microsoft.com/office/officeart/2005/8/layout/hierarchy6"/>
    <dgm:cxn modelId="{C4BF34BD-B500-4B0E-B422-5E0D223F5167}" type="presParOf" srcId="{70EE0D0C-B9A0-4ACC-8293-474856FD6127}" destId="{8E89099B-86AE-4DA4-BBAB-78D1D33B6FA0}" srcOrd="0" destOrd="0" presId="urn:microsoft.com/office/officeart/2005/8/layout/hierarchy6"/>
    <dgm:cxn modelId="{4B023B56-4AB2-4B7F-AAFA-2D7A6E72CB9B}" type="presParOf" srcId="{70EE0D0C-B9A0-4ACC-8293-474856FD6127}" destId="{EC73E2D3-3BDA-4EFF-901F-97985E859145}" srcOrd="1" destOrd="0" presId="urn:microsoft.com/office/officeart/2005/8/layout/hierarchy6"/>
    <dgm:cxn modelId="{FCF435B8-1DBE-4AC1-8C29-9B0882E34D52}" type="presParOf" srcId="{A0460D1B-D054-4830-81D0-520C9857EBC8}" destId="{DE84251A-C518-4E17-A61D-5E36F9A7B59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E8E8F-5A9D-4128-8986-8CAA40FACAB7}">
      <dsp:nvSpPr>
        <dsp:cNvPr id="0" name=""/>
        <dsp:cNvSpPr/>
      </dsp:nvSpPr>
      <dsp:spPr>
        <a:xfrm>
          <a:off x="573093" y="296817"/>
          <a:ext cx="3922706" cy="8461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</a:rPr>
            <a:t>804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>
              <a:latin typeface="Calibri" panose="020F0502020204030204" pitchFamily="34" charset="0"/>
            </a:rPr>
            <a:t>Reported Child Fatalities Statewide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bri" panose="020F0502020204030204" pitchFamily="34" charset="0"/>
            </a:rPr>
            <a:t>(Includes CCL, CPS, RCCL)</a:t>
          </a:r>
          <a:endParaRPr lang="en-US" sz="1400" kern="1200" dirty="0">
            <a:latin typeface="Calibri" panose="020F0502020204030204" pitchFamily="34" charset="0"/>
          </a:endParaRPr>
        </a:p>
      </dsp:txBody>
      <dsp:txXfrm>
        <a:off x="597877" y="321601"/>
        <a:ext cx="3873138" cy="796616"/>
      </dsp:txXfrm>
    </dsp:sp>
    <dsp:sp modelId="{005B87EE-3359-4F3F-9976-AB3D23700E88}">
      <dsp:nvSpPr>
        <dsp:cNvPr id="0" name=""/>
        <dsp:cNvSpPr/>
      </dsp:nvSpPr>
      <dsp:spPr>
        <a:xfrm>
          <a:off x="2534446" y="1143002"/>
          <a:ext cx="1459232" cy="445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785"/>
              </a:lnTo>
              <a:lnTo>
                <a:pt x="1459232" y="222785"/>
              </a:lnTo>
              <a:lnTo>
                <a:pt x="1459232" y="44557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AAFEC-CA3D-4DB1-A11F-3C5C4DA70AE3}">
      <dsp:nvSpPr>
        <dsp:cNvPr id="0" name=""/>
        <dsp:cNvSpPr/>
      </dsp:nvSpPr>
      <dsp:spPr>
        <a:xfrm>
          <a:off x="2921768" y="1588574"/>
          <a:ext cx="2143823" cy="8043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</a:rPr>
            <a:t>156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bri" panose="020F0502020204030204" pitchFamily="34" charset="0"/>
            </a:rPr>
            <a:t>Confirmed child abuse or neglect related fatalities</a:t>
          </a:r>
          <a:endParaRPr lang="en-US" sz="1400" kern="1200" dirty="0">
            <a:latin typeface="Calibri" panose="020F0502020204030204" pitchFamily="34" charset="0"/>
          </a:endParaRPr>
        </a:p>
      </dsp:txBody>
      <dsp:txXfrm>
        <a:off x="2945325" y="1612131"/>
        <a:ext cx="2096709" cy="757198"/>
      </dsp:txXfrm>
    </dsp:sp>
    <dsp:sp modelId="{A3D6172C-9DF9-4187-940E-B91CD3B11A86}">
      <dsp:nvSpPr>
        <dsp:cNvPr id="0" name=""/>
        <dsp:cNvSpPr/>
      </dsp:nvSpPr>
      <dsp:spPr>
        <a:xfrm>
          <a:off x="3993679" y="2392886"/>
          <a:ext cx="1086080" cy="445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785"/>
              </a:lnTo>
              <a:lnTo>
                <a:pt x="1086080" y="222785"/>
              </a:lnTo>
              <a:lnTo>
                <a:pt x="1086080" y="44557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59428-3B69-4556-8DD2-5F4CA6259D3C}">
      <dsp:nvSpPr>
        <dsp:cNvPr id="0" name=""/>
        <dsp:cNvSpPr/>
      </dsp:nvSpPr>
      <dsp:spPr>
        <a:xfrm>
          <a:off x="4133232" y="2838458"/>
          <a:ext cx="1893055" cy="5586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en-US" sz="1600" b="1" kern="1200" dirty="0" smtClean="0">
              <a:latin typeface="Calibri" panose="020F0502020204030204" pitchFamily="34" charset="0"/>
            </a:rPr>
            <a:t>72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en-US" sz="1400" kern="1200" dirty="0" smtClean="0">
              <a:latin typeface="Calibri" panose="020F0502020204030204" pitchFamily="34" charset="0"/>
            </a:rPr>
            <a:t>Prior CPS history</a:t>
          </a:r>
          <a:endParaRPr lang="en-US" sz="1400" kern="1200" dirty="0">
            <a:latin typeface="Calibri" panose="020F0502020204030204" pitchFamily="34" charset="0"/>
          </a:endParaRPr>
        </a:p>
      </dsp:txBody>
      <dsp:txXfrm>
        <a:off x="4149594" y="2854820"/>
        <a:ext cx="1860331" cy="525911"/>
      </dsp:txXfrm>
    </dsp:sp>
    <dsp:sp modelId="{2CF38BFF-966A-4833-8C01-77BCBEE56D31}">
      <dsp:nvSpPr>
        <dsp:cNvPr id="0" name=""/>
        <dsp:cNvSpPr/>
      </dsp:nvSpPr>
      <dsp:spPr>
        <a:xfrm>
          <a:off x="5079760" y="3397093"/>
          <a:ext cx="1512108" cy="445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785"/>
              </a:lnTo>
              <a:lnTo>
                <a:pt x="1512108" y="222785"/>
              </a:lnTo>
              <a:lnTo>
                <a:pt x="1512108" y="44557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9E5562-C529-4613-A5E5-A5C6C405F19D}">
      <dsp:nvSpPr>
        <dsp:cNvPr id="0" name=""/>
        <dsp:cNvSpPr/>
      </dsp:nvSpPr>
      <dsp:spPr>
        <a:xfrm>
          <a:off x="5338439" y="3842665"/>
          <a:ext cx="2506858" cy="6611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</a:rPr>
            <a:t>23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bri" panose="020F0502020204030204" pitchFamily="34" charset="0"/>
            </a:rPr>
            <a:t>Open CPS case at time of death</a:t>
          </a:r>
          <a:endParaRPr lang="en-US" sz="1400" kern="1200" dirty="0">
            <a:latin typeface="Calibri" panose="020F0502020204030204" pitchFamily="34" charset="0"/>
          </a:endParaRPr>
        </a:p>
      </dsp:txBody>
      <dsp:txXfrm>
        <a:off x="5357802" y="3862028"/>
        <a:ext cx="2468132" cy="622390"/>
      </dsp:txXfrm>
    </dsp:sp>
    <dsp:sp modelId="{AC42B9EC-CE42-430B-B4F0-B2FC07115A3F}">
      <dsp:nvSpPr>
        <dsp:cNvPr id="0" name=""/>
        <dsp:cNvSpPr/>
      </dsp:nvSpPr>
      <dsp:spPr>
        <a:xfrm>
          <a:off x="3575697" y="3397093"/>
          <a:ext cx="1504063" cy="445571"/>
        </a:xfrm>
        <a:custGeom>
          <a:avLst/>
          <a:gdLst/>
          <a:ahLst/>
          <a:cxnLst/>
          <a:rect l="0" t="0" r="0" b="0"/>
          <a:pathLst>
            <a:path>
              <a:moveTo>
                <a:pt x="1504063" y="0"/>
              </a:moveTo>
              <a:lnTo>
                <a:pt x="1504063" y="222785"/>
              </a:lnTo>
              <a:lnTo>
                <a:pt x="0" y="222785"/>
              </a:lnTo>
              <a:lnTo>
                <a:pt x="0" y="44557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865FC-0970-43CF-B375-48DD3FF4D120}">
      <dsp:nvSpPr>
        <dsp:cNvPr id="0" name=""/>
        <dsp:cNvSpPr/>
      </dsp:nvSpPr>
      <dsp:spPr>
        <a:xfrm>
          <a:off x="2314222" y="3842665"/>
          <a:ext cx="2522948" cy="6611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</a:rPr>
            <a:t>49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bri" panose="020F0502020204030204" pitchFamily="34" charset="0"/>
            </a:rPr>
            <a:t>No CPS case at time of death</a:t>
          </a:r>
          <a:endParaRPr lang="en-US" sz="1400" kern="1200" dirty="0">
            <a:latin typeface="Calibri" panose="020F0502020204030204" pitchFamily="34" charset="0"/>
          </a:endParaRPr>
        </a:p>
      </dsp:txBody>
      <dsp:txXfrm>
        <a:off x="2333585" y="3862028"/>
        <a:ext cx="2484222" cy="622390"/>
      </dsp:txXfrm>
    </dsp:sp>
    <dsp:sp modelId="{F0B6F805-2703-4C12-9592-97AA17719324}">
      <dsp:nvSpPr>
        <dsp:cNvPr id="0" name=""/>
        <dsp:cNvSpPr/>
      </dsp:nvSpPr>
      <dsp:spPr>
        <a:xfrm>
          <a:off x="2796517" y="2392886"/>
          <a:ext cx="1197161" cy="445571"/>
        </a:xfrm>
        <a:custGeom>
          <a:avLst/>
          <a:gdLst/>
          <a:ahLst/>
          <a:cxnLst/>
          <a:rect l="0" t="0" r="0" b="0"/>
          <a:pathLst>
            <a:path>
              <a:moveTo>
                <a:pt x="1197161" y="0"/>
              </a:moveTo>
              <a:lnTo>
                <a:pt x="1197161" y="222785"/>
              </a:lnTo>
              <a:lnTo>
                <a:pt x="0" y="222785"/>
              </a:lnTo>
              <a:lnTo>
                <a:pt x="0" y="44557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02A61B-5DD8-4DF3-ADD2-24F4D00F8890}">
      <dsp:nvSpPr>
        <dsp:cNvPr id="0" name=""/>
        <dsp:cNvSpPr/>
      </dsp:nvSpPr>
      <dsp:spPr>
        <a:xfrm>
          <a:off x="1961071" y="2838458"/>
          <a:ext cx="1670893" cy="5817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</a:rPr>
            <a:t>84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en-US" sz="1400" kern="1200" dirty="0" smtClean="0">
              <a:latin typeface="Calibri" panose="020F0502020204030204" pitchFamily="34" charset="0"/>
            </a:rPr>
            <a:t>No prior CPS history</a:t>
          </a:r>
          <a:endParaRPr lang="en-US" sz="1400" kern="1200" dirty="0">
            <a:latin typeface="Calibri" panose="020F0502020204030204" pitchFamily="34" charset="0"/>
          </a:endParaRPr>
        </a:p>
      </dsp:txBody>
      <dsp:txXfrm>
        <a:off x="1978111" y="2855498"/>
        <a:ext cx="1636813" cy="547702"/>
      </dsp:txXfrm>
    </dsp:sp>
    <dsp:sp modelId="{C012D7F2-772C-41AF-8D20-0AB5C4B01BAA}">
      <dsp:nvSpPr>
        <dsp:cNvPr id="0" name=""/>
        <dsp:cNvSpPr/>
      </dsp:nvSpPr>
      <dsp:spPr>
        <a:xfrm>
          <a:off x="1211901" y="1143002"/>
          <a:ext cx="1322545" cy="445571"/>
        </a:xfrm>
        <a:custGeom>
          <a:avLst/>
          <a:gdLst/>
          <a:ahLst/>
          <a:cxnLst/>
          <a:rect l="0" t="0" r="0" b="0"/>
          <a:pathLst>
            <a:path>
              <a:moveTo>
                <a:pt x="1322545" y="0"/>
              </a:moveTo>
              <a:lnTo>
                <a:pt x="1322545" y="222785"/>
              </a:lnTo>
              <a:lnTo>
                <a:pt x="0" y="222785"/>
              </a:lnTo>
              <a:lnTo>
                <a:pt x="0" y="44557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9099B-86AE-4DA4-BBAB-78D1D33B6FA0}">
      <dsp:nvSpPr>
        <dsp:cNvPr id="0" name=""/>
        <dsp:cNvSpPr/>
      </dsp:nvSpPr>
      <dsp:spPr>
        <a:xfrm>
          <a:off x="3302" y="1588574"/>
          <a:ext cx="2417197" cy="8264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</a:rPr>
            <a:t>648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bri" panose="020F0502020204030204" pitchFamily="34" charset="0"/>
            </a:rPr>
            <a:t>Fatalities unsubstantiated as child abuse or neglect</a:t>
          </a:r>
          <a:endParaRPr lang="en-US" sz="1400" kern="1200" dirty="0">
            <a:latin typeface="Calibri" panose="020F0502020204030204" pitchFamily="34" charset="0"/>
          </a:endParaRPr>
        </a:p>
      </dsp:txBody>
      <dsp:txXfrm>
        <a:off x="27507" y="1612779"/>
        <a:ext cx="2368787" cy="778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0.70755</cdr:x>
      <cdr:y>0.34375</cdr:y>
    </cdr:from>
    <cdr:to>
      <cdr:x>1</cdr:x>
      <cdr:y>0.864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5715000" y="1676400"/>
          <a:ext cx="2362200" cy="2537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>
              <a:latin typeface="Calibri" panose="020F0502020204030204" pitchFamily="34" charset="0"/>
            </a:rPr>
            <a:t>Neglect</a:t>
          </a:r>
          <a:r>
            <a:rPr lang="en-US" sz="2000" baseline="0" dirty="0">
              <a:latin typeface="Calibri" panose="020F0502020204030204" pitchFamily="34" charset="0"/>
            </a:rPr>
            <a:t> fatalities </a:t>
          </a:r>
          <a:r>
            <a:rPr lang="en-US" sz="2000" baseline="0" dirty="0" smtClean="0">
              <a:latin typeface="Calibri" panose="020F0502020204030204" pitchFamily="34" charset="0"/>
            </a:rPr>
            <a:t>include:</a:t>
          </a:r>
          <a:endParaRPr lang="en-US" sz="2000" baseline="0" dirty="0">
            <a:latin typeface="Calibri" panose="020F0502020204030204" pitchFamily="34" charset="0"/>
          </a:endParaRPr>
        </a:p>
        <a:p xmlns:a="http://schemas.openxmlformats.org/drawingml/2006/main">
          <a:pPr marL="109538"/>
          <a:r>
            <a:rPr lang="en-US" sz="2000" baseline="0" dirty="0" smtClean="0">
              <a:latin typeface="Calibri" panose="020F0502020204030204" pitchFamily="34" charset="0"/>
            </a:rPr>
            <a:t>▪ Drowning</a:t>
          </a:r>
          <a:endParaRPr lang="en-US" sz="2000" baseline="0" dirty="0">
            <a:latin typeface="Calibri" panose="020F0502020204030204" pitchFamily="34" charset="0"/>
          </a:endParaRPr>
        </a:p>
        <a:p xmlns:a="http://schemas.openxmlformats.org/drawingml/2006/main">
          <a:pPr marL="109538"/>
          <a:r>
            <a:rPr lang="en-US" sz="2000" baseline="0" dirty="0" smtClean="0">
              <a:latin typeface="Calibri" panose="020F0502020204030204" pitchFamily="34" charset="0"/>
            </a:rPr>
            <a:t>▪ Unsafe </a:t>
          </a:r>
          <a:r>
            <a:rPr lang="en-US" sz="2000" baseline="0" dirty="0">
              <a:latin typeface="Calibri" panose="020F0502020204030204" pitchFamily="34" charset="0"/>
            </a:rPr>
            <a:t>Sleep</a:t>
          </a:r>
        </a:p>
        <a:p xmlns:a="http://schemas.openxmlformats.org/drawingml/2006/main">
          <a:pPr marL="109538"/>
          <a:r>
            <a:rPr lang="en-US" sz="2000" baseline="0" dirty="0" smtClean="0">
              <a:latin typeface="Calibri" panose="020F0502020204030204" pitchFamily="34" charset="0"/>
            </a:rPr>
            <a:t>▪ Medical </a:t>
          </a:r>
          <a:r>
            <a:rPr lang="en-US" sz="2000" baseline="0" dirty="0">
              <a:latin typeface="Calibri" panose="020F0502020204030204" pitchFamily="34" charset="0"/>
            </a:rPr>
            <a:t>Neglect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0.34921</cdr:y>
    </cdr:from>
    <cdr:to>
      <cdr:x>0.33962</cdr:x>
      <cdr:y>0.89143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0" y="1703010"/>
          <a:ext cx="2743200" cy="26443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>
              <a:latin typeface="Calibri" panose="020F0502020204030204" pitchFamily="34" charset="0"/>
            </a:rPr>
            <a:t>Abuse </a:t>
          </a:r>
          <a:r>
            <a:rPr lang="en-US" sz="2000" dirty="0">
              <a:latin typeface="Calibri" panose="020F0502020204030204" pitchFamily="34" charset="0"/>
            </a:rPr>
            <a:t>fatalities </a:t>
          </a:r>
          <a:r>
            <a:rPr lang="en-US" sz="2000" dirty="0" smtClean="0">
              <a:latin typeface="Calibri" panose="020F0502020204030204" pitchFamily="34" charset="0"/>
            </a:rPr>
            <a:t>include:</a:t>
          </a:r>
          <a:endParaRPr lang="en-US" sz="2000" dirty="0">
            <a:latin typeface="Calibri" panose="020F0502020204030204" pitchFamily="34" charset="0"/>
          </a:endParaRPr>
        </a:p>
        <a:p xmlns:a="http://schemas.openxmlformats.org/drawingml/2006/main">
          <a:pPr marL="109538"/>
          <a:r>
            <a:rPr lang="en-US" sz="2000" dirty="0" smtClean="0">
              <a:latin typeface="Calibri" panose="020F0502020204030204" pitchFamily="34" charset="0"/>
            </a:rPr>
            <a:t>▪ Blunt </a:t>
          </a:r>
          <a:r>
            <a:rPr lang="en-US" sz="2000" dirty="0">
              <a:latin typeface="Calibri" panose="020F0502020204030204" pitchFamily="34" charset="0"/>
            </a:rPr>
            <a:t>Force</a:t>
          </a:r>
          <a:r>
            <a:rPr lang="en-US" sz="2000" baseline="0" dirty="0">
              <a:latin typeface="Calibri" panose="020F0502020204030204" pitchFamily="34" charset="0"/>
            </a:rPr>
            <a:t> Trauma</a:t>
          </a:r>
        </a:p>
        <a:p xmlns:a="http://schemas.openxmlformats.org/drawingml/2006/main">
          <a:pPr marL="109538"/>
          <a:r>
            <a:rPr lang="en-US" sz="2000" baseline="0" dirty="0" smtClean="0">
              <a:latin typeface="Calibri" panose="020F0502020204030204" pitchFamily="34" charset="0"/>
            </a:rPr>
            <a:t>▪ Stabbing</a:t>
          </a:r>
          <a:endParaRPr lang="en-US" sz="2000" baseline="0" dirty="0">
            <a:latin typeface="Calibri" panose="020F0502020204030204" pitchFamily="34" charset="0"/>
          </a:endParaRPr>
        </a:p>
        <a:p xmlns:a="http://schemas.openxmlformats.org/drawingml/2006/main">
          <a:pPr marL="109538"/>
          <a:r>
            <a:rPr lang="en-US" sz="2000" baseline="0" dirty="0" smtClean="0">
              <a:latin typeface="Calibri" panose="020F0502020204030204" pitchFamily="34" charset="0"/>
            </a:rPr>
            <a:t>▪ Suffocation</a:t>
          </a:r>
          <a:endParaRPr lang="en-US" sz="2000" dirty="0">
            <a:latin typeface="Calibri" panose="020F050202020403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47522-5B4C-4402-9073-35A9DBC140C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12D5A-AED7-4353-ACF7-E87462D5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87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defTabSz="933261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531" y="0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defTabSz="933261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6" y="4422459"/>
            <a:ext cx="5617208" cy="418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1738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defTabSz="933261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531" y="8841738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defTabSz="933261">
              <a:defRPr sz="1200"/>
            </a:lvl1pPr>
          </a:lstStyle>
          <a:p>
            <a:fld id="{66679588-CCB7-4567-86C3-77DF0A2E22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75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86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32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76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804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804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444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444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738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30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300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30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613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383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383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804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612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555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752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28800" lvl="3" indent="0">
              <a:buFont typeface="Wingdings" panose="05000000000000000000" pitchFamily="2" charset="2"/>
              <a:buNone/>
            </a:pPr>
            <a:endParaRPr lang="en-US" sz="2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145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145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b="1" dirty="0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631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14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aseline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61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92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aseline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80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32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32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54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93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500"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E4C524-1224-4A94-AB1C-FD5F631B3A0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65553" name="Group 17"/>
          <p:cNvGrpSpPr>
            <a:grpSpLocks/>
          </p:cNvGrpSpPr>
          <p:nvPr userDrawn="1"/>
        </p:nvGrpSpPr>
        <p:grpSpPr bwMode="auto">
          <a:xfrm>
            <a:off x="738188" y="5268926"/>
            <a:ext cx="7848600" cy="55563"/>
            <a:chOff x="429" y="952"/>
            <a:chExt cx="4944" cy="35"/>
          </a:xfrm>
        </p:grpSpPr>
        <p:sp>
          <p:nvSpPr>
            <p:cNvPr id="65554" name="Line 18"/>
            <p:cNvSpPr>
              <a:spLocks noChangeShapeType="1"/>
            </p:cNvSpPr>
            <p:nvPr userDrawn="1"/>
          </p:nvSpPr>
          <p:spPr bwMode="auto">
            <a:xfrm>
              <a:off x="432" y="952"/>
              <a:ext cx="4941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55" name="Line 19"/>
            <p:cNvSpPr>
              <a:spLocks noChangeShapeType="1"/>
            </p:cNvSpPr>
            <p:nvPr userDrawn="1"/>
          </p:nvSpPr>
          <p:spPr bwMode="auto">
            <a:xfrm>
              <a:off x="429" y="987"/>
              <a:ext cx="4944" cy="0"/>
            </a:xfrm>
            <a:prstGeom prst="line">
              <a:avLst/>
            </a:prstGeom>
            <a:noFill/>
            <a:ln w="38100">
              <a:solidFill>
                <a:srgbClr val="F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2" name="Picture 1" descr="Texas Department of Family and Protective Service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02" y="533400"/>
            <a:ext cx="4191000" cy="1554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6096000" cy="960438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76CA1-7E89-4140-86D4-2D4B40D2D7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17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EDAA4-2C66-47E3-830A-6038E89C82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67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172200" cy="868362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1437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20C72-5B05-4446-B2D9-0A8BE9D707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22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3714F-06A4-4F6E-AFE8-8784C31FEF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9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C21A6-0088-4395-92BB-DDD386B666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10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559A1-5156-4E09-9C56-0F6B754588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32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6026" y="228600"/>
            <a:ext cx="6781800" cy="96043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EB07B-AAE5-4835-8DA6-A98CE31C6E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9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E0E95-BAC9-4914-A03C-DBE64D6892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28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0"/>
            <a:ext cx="511175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535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35679-2FB8-4131-AD0F-1B10585D7F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32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1D8A5-EB18-45F8-B033-1BDDAAB1F1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04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5413" y="304800"/>
            <a:ext cx="6097587" cy="768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498" y="1347944"/>
            <a:ext cx="8229600" cy="4640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42CCA4-D7A7-4900-84B1-7B9BCFFDA57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3496" name="Group 3"/>
          <p:cNvGrpSpPr>
            <a:grpSpLocks/>
          </p:cNvGrpSpPr>
          <p:nvPr userDrawn="1"/>
        </p:nvGrpSpPr>
        <p:grpSpPr bwMode="auto">
          <a:xfrm>
            <a:off x="533400" y="985850"/>
            <a:ext cx="8210551" cy="58738"/>
            <a:chOff x="383" y="950"/>
            <a:chExt cx="5172" cy="37"/>
          </a:xfrm>
        </p:grpSpPr>
        <p:sp>
          <p:nvSpPr>
            <p:cNvPr id="63497" name="Line 4"/>
            <p:cNvSpPr>
              <a:spLocks noChangeShapeType="1"/>
            </p:cNvSpPr>
            <p:nvPr/>
          </p:nvSpPr>
          <p:spPr bwMode="auto">
            <a:xfrm flipV="1">
              <a:off x="383" y="950"/>
              <a:ext cx="5172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498" name="Line 5"/>
            <p:cNvSpPr>
              <a:spLocks noChangeShapeType="1"/>
            </p:cNvSpPr>
            <p:nvPr/>
          </p:nvSpPr>
          <p:spPr bwMode="auto">
            <a:xfrm>
              <a:off x="383" y="987"/>
              <a:ext cx="5172" cy="0"/>
            </a:xfrm>
            <a:prstGeom prst="line">
              <a:avLst/>
            </a:prstGeom>
            <a:noFill/>
            <a:ln w="38100">
              <a:solidFill>
                <a:srgbClr val="F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3499" name="Line 4"/>
          <p:cNvSpPr>
            <a:spLocks noChangeShapeType="1"/>
          </p:cNvSpPr>
          <p:nvPr userDrawn="1"/>
        </p:nvSpPr>
        <p:spPr bwMode="auto">
          <a:xfrm>
            <a:off x="533400" y="6172200"/>
            <a:ext cx="8211152" cy="0"/>
          </a:xfrm>
          <a:prstGeom prst="line">
            <a:avLst/>
          </a:prstGeom>
          <a:noFill/>
          <a:ln w="57150" cmpd="thinThick">
            <a:solidFill>
              <a:srgbClr val="000066">
                <a:alpha val="8200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2" name="Picture 11" descr="Texas Department of Family and Protective Services Logo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14" y="209444"/>
            <a:ext cx="2095500" cy="7770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200400"/>
            <a:ext cx="7924800" cy="1981200"/>
          </a:xfrm>
          <a:noFill/>
        </p:spPr>
        <p:txBody>
          <a:bodyPr anchor="b"/>
          <a:lstStyle/>
          <a:p>
            <a:pPr algn="ctr"/>
            <a:r>
              <a:rPr lang="en-US" sz="3200" dirty="0" smtClean="0">
                <a:latin typeface="Calibri" pitchFamily="34" charset="0"/>
                <a:cs typeface="Calibri" pitchFamily="34" charset="0"/>
              </a:rPr>
              <a:t>Senate Health and Human Services Committee</a:t>
            </a:r>
            <a:br>
              <a:rPr lang="en-US" sz="3200" dirty="0" smtClean="0">
                <a:latin typeface="Calibri" pitchFamily="34" charset="0"/>
                <a:cs typeface="Calibri" pitchFamily="34" charset="0"/>
              </a:rPr>
            </a:br>
            <a:r>
              <a:rPr lang="en-US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3200" dirty="0" smtClean="0">
                <a:latin typeface="Calibri" pitchFamily="34" charset="0"/>
                <a:cs typeface="Calibri" pitchFamily="34" charset="0"/>
              </a:rPr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Interim Charge Presentation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356007"/>
            <a:ext cx="79248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Judge John Specia, DFPS Commissioner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February 20, 2014</a:t>
            </a:r>
            <a:endParaRPr lang="en-US" sz="2400" i="1" dirty="0">
              <a:solidFill>
                <a:schemeClr val="accent4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77000" cy="639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Child Fatalities in Conservatorship </a:t>
            </a:r>
            <a:br>
              <a:rPr lang="en-US" dirty="0" smtClean="0"/>
            </a:br>
            <a:r>
              <a:rPr lang="en-US" dirty="0" smtClean="0"/>
              <a:t>in FY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827861"/>
              </p:ext>
            </p:extLst>
          </p:nvPr>
        </p:nvGraphicFramePr>
        <p:xfrm>
          <a:off x="1066800" y="1447800"/>
          <a:ext cx="7162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895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457200"/>
            <a:ext cx="5715000" cy="457200"/>
          </a:xfrm>
        </p:spPr>
        <p:txBody>
          <a:bodyPr/>
          <a:lstStyle/>
          <a:p>
            <a:r>
              <a:rPr lang="en-US" dirty="0" smtClean="0"/>
              <a:t>Child Fatalities in Conservatorship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114800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dirty="0" smtClean="0"/>
              <a:t>In FY 2013, 10 children </a:t>
            </a:r>
            <a:r>
              <a:rPr lang="en-US" dirty="0"/>
              <a:t>in DFPS </a:t>
            </a:r>
            <a:r>
              <a:rPr lang="en-US" dirty="0" smtClean="0"/>
              <a:t>conservatorship died as the result of abuse or neglect by the child’s caregiver</a:t>
            </a:r>
          </a:p>
          <a:p>
            <a:pPr lvl="1" indent="-277813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DFPS Conservatorship includes both foster care and kinship homes </a:t>
            </a:r>
          </a:p>
          <a:p>
            <a:pPr lvl="1" indent="-277813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7</a:t>
            </a:r>
            <a:r>
              <a:rPr lang="en-US" sz="2400" dirty="0" smtClean="0"/>
              <a:t>  child fatalities occurred in foster care</a:t>
            </a:r>
          </a:p>
          <a:p>
            <a:pPr lvl="1" indent="-277813"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3 child fatalities occurred in kinship care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7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77000" cy="639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Child Fatalities in </a:t>
            </a:r>
            <a:r>
              <a:rPr lang="en-US" dirty="0" smtClean="0"/>
              <a:t>Conservatorship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– Foster Care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57199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 smtClean="0"/>
              <a:t>In </a:t>
            </a:r>
            <a:r>
              <a:rPr lang="en-US" sz="2800" dirty="0"/>
              <a:t>FY 2013, there were </a:t>
            </a:r>
            <a:r>
              <a:rPr lang="en-US" sz="2800" dirty="0" smtClean="0"/>
              <a:t>7 </a:t>
            </a:r>
            <a:r>
              <a:rPr lang="en-US" sz="2800" dirty="0"/>
              <a:t>abuse or neglect related fatalities in foster care placements: 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Physical </a:t>
            </a:r>
            <a:r>
              <a:rPr lang="en-US" sz="2400" dirty="0"/>
              <a:t>a</a:t>
            </a:r>
            <a:r>
              <a:rPr lang="en-US" sz="2400" dirty="0" smtClean="0"/>
              <a:t>buse by caregiver – </a:t>
            </a:r>
            <a:r>
              <a:rPr lang="en-US" sz="2400" dirty="0"/>
              <a:t>1 child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Unsafe </a:t>
            </a:r>
            <a:r>
              <a:rPr lang="en-US" sz="2400" dirty="0" smtClean="0"/>
              <a:t>sleep </a:t>
            </a:r>
            <a:r>
              <a:rPr lang="en-US" sz="2400" dirty="0"/>
              <a:t>– 2 children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Drowning – 2 children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Suicide </a:t>
            </a:r>
            <a:r>
              <a:rPr lang="en-US" sz="2400" dirty="0"/>
              <a:t>– 1 child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Neglect/seizure-related </a:t>
            </a:r>
            <a:r>
              <a:rPr lang="en-US" sz="2400" dirty="0"/>
              <a:t>– 1 child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0968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77000" cy="563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Child Fatalities in </a:t>
            </a:r>
            <a:r>
              <a:rPr lang="en-US" dirty="0" smtClean="0"/>
              <a:t>Conservatorship </a:t>
            </a:r>
            <a:br>
              <a:rPr lang="en-US" dirty="0" smtClean="0"/>
            </a:br>
            <a:r>
              <a:rPr lang="en-US" dirty="0"/>
              <a:t>–</a:t>
            </a:r>
            <a:r>
              <a:rPr lang="en-US" dirty="0" smtClean="0"/>
              <a:t> Kinship Care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49579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 smtClean="0"/>
              <a:t>In </a:t>
            </a:r>
            <a:r>
              <a:rPr lang="en-US" sz="2800" dirty="0"/>
              <a:t>FY 2013, there were </a:t>
            </a:r>
            <a:r>
              <a:rPr lang="en-US" sz="2800" dirty="0" smtClean="0"/>
              <a:t>3 </a:t>
            </a:r>
            <a:r>
              <a:rPr lang="en-US" sz="2800" dirty="0"/>
              <a:t>abuse or neglect related fatalities in </a:t>
            </a:r>
            <a:r>
              <a:rPr lang="en-US" sz="2800" dirty="0" smtClean="0"/>
              <a:t>unverified kinship care placements</a:t>
            </a:r>
            <a:r>
              <a:rPr lang="en-US" sz="2800" dirty="0"/>
              <a:t>: 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Drowning – </a:t>
            </a:r>
            <a:r>
              <a:rPr lang="en-US" sz="2400" dirty="0"/>
              <a:t>1 child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Gun-related accident – </a:t>
            </a:r>
            <a:r>
              <a:rPr lang="en-US" sz="2400" dirty="0"/>
              <a:t>1</a:t>
            </a:r>
            <a:r>
              <a:rPr lang="en-US" sz="2400" dirty="0" smtClean="0"/>
              <a:t> child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Neglectful supervision </a:t>
            </a:r>
            <a:r>
              <a:rPr lang="en-US" sz="2400" dirty="0"/>
              <a:t>– </a:t>
            </a:r>
            <a:r>
              <a:rPr lang="en-US" sz="2400" dirty="0" smtClean="0"/>
              <a:t>1 child (kinship caregiver left the child in the care of the biological parents who then abused the child)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5625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477000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Audit of Child Fatality Review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82000" cy="43434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In FY 2013, DFPS Internal Audit was </a:t>
            </a:r>
            <a:r>
              <a:rPr lang="en-US" sz="2400" dirty="0" smtClean="0"/>
              <a:t>directed </a:t>
            </a:r>
            <a:r>
              <a:rPr lang="en-US" sz="2400" dirty="0"/>
              <a:t>to conduct an audit of the existing child fatality review </a:t>
            </a:r>
            <a:r>
              <a:rPr lang="en-US" sz="2400" dirty="0" smtClean="0"/>
              <a:t>processes  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The audit found that DFPS needed to make efforts to identify lessons learned and ensure the agency has a clear and consistent response to each fatality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In particular, it was noted that policy and procedures are maintained in multiple documents and not consistently presented in a logical flow, which requires staff to piece together information from various places to perform their job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477000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Child Safety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44196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DFPS developed a child safety action plan that includes implementation of the recommendations in the audit and changes proposed in response to specific child fatality cases, identified trends, or as a recommendation from a child safety forum with providers.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Areas addressed in the child safety plan include:	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Child </a:t>
            </a:r>
            <a:r>
              <a:rPr lang="en-US" sz="2000" dirty="0"/>
              <a:t>f</a:t>
            </a:r>
            <a:r>
              <a:rPr lang="en-US" sz="2000" dirty="0" smtClean="0"/>
              <a:t>atality review process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Kinship Care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Foster Care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DFPS training and casework practices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Regulation of contracted providers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38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57912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Child Safety Plan</a:t>
            </a:r>
            <a:br>
              <a:rPr lang="en-US" dirty="0" smtClean="0"/>
            </a:br>
            <a:r>
              <a:rPr lang="en-US" dirty="0"/>
              <a:t>– Reviews </a:t>
            </a:r>
            <a:r>
              <a:rPr lang="en-US" dirty="0" smtClean="0"/>
              <a:t>of Child Fatalities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952999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400" dirty="0" smtClean="0"/>
              <a:t>In response to the audit findings and recommendations, DFPS overhauled the child fatality process to be more consistent, transparent, and comprehensive:</a:t>
            </a:r>
          </a:p>
          <a:p>
            <a:pPr marL="682625" lvl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Restructured the child </a:t>
            </a:r>
            <a:r>
              <a:rPr lang="en-US" sz="2000" dirty="0"/>
              <a:t>fatality review </a:t>
            </a:r>
            <a:r>
              <a:rPr lang="en-US" sz="2000" dirty="0" smtClean="0"/>
              <a:t>process and clarified </a:t>
            </a:r>
            <a:r>
              <a:rPr lang="en-US" sz="2000" kern="1200" dirty="0" smtClean="0"/>
              <a:t>the </a:t>
            </a:r>
            <a:r>
              <a:rPr lang="en-US" sz="2000" kern="1200" dirty="0"/>
              <a:t>role </a:t>
            </a:r>
            <a:r>
              <a:rPr lang="en-US" sz="2000" kern="1200" dirty="0" smtClean="0"/>
              <a:t>of external reviewers </a:t>
            </a:r>
            <a:r>
              <a:rPr lang="en-US" sz="2000" kern="1200" dirty="0"/>
              <a:t>to ensure thorough review of fatality investigations</a:t>
            </a:r>
          </a:p>
          <a:p>
            <a:pPr marL="682625" lvl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Streamlined and clarified internal fatality review policy and protocols </a:t>
            </a:r>
            <a:r>
              <a:rPr lang="en-US" sz="2000" dirty="0"/>
              <a:t>to ensure consistent application across all </a:t>
            </a:r>
            <a:r>
              <a:rPr lang="en-US" sz="2000" dirty="0" smtClean="0"/>
              <a:t>regions. Consolidated all fatality related </a:t>
            </a:r>
            <a:r>
              <a:rPr lang="en-US" sz="2000" dirty="0"/>
              <a:t>procedures into a separate </a:t>
            </a:r>
            <a:r>
              <a:rPr lang="en-US" sz="2000" dirty="0" smtClean="0"/>
              <a:t>manual</a:t>
            </a:r>
          </a:p>
          <a:p>
            <a:pPr marL="682625" lvl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Implemented centralized, comprehensive data collection </a:t>
            </a:r>
            <a:r>
              <a:rPr lang="en-US" sz="2000" dirty="0" smtClean="0"/>
              <a:t>that allows </a:t>
            </a:r>
            <a:r>
              <a:rPr lang="en-US" sz="2000" dirty="0"/>
              <a:t>for real time analysis of </a:t>
            </a:r>
            <a:r>
              <a:rPr lang="en-US" sz="2000" dirty="0" smtClean="0"/>
              <a:t>fatalities</a:t>
            </a:r>
          </a:p>
          <a:p>
            <a:pPr marL="682625" lvl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Established  </a:t>
            </a:r>
            <a:r>
              <a:rPr lang="en-US" sz="2000" dirty="0"/>
              <a:t>an ongoing process to analyze issues and trends identified during </a:t>
            </a:r>
            <a:r>
              <a:rPr lang="en-US" sz="2000" dirty="0" smtClean="0"/>
              <a:t>child </a:t>
            </a:r>
            <a:r>
              <a:rPr lang="en-US" sz="2000" dirty="0"/>
              <a:t>fatality reviews in an effort to prevent child </a:t>
            </a:r>
            <a:r>
              <a:rPr lang="en-US" sz="2000" dirty="0" smtClean="0"/>
              <a:t>fatalities.</a:t>
            </a:r>
            <a:r>
              <a:rPr lang="en-US" sz="2000" dirty="0"/>
              <a:t> </a:t>
            </a:r>
            <a:endParaRPr lang="en-US" sz="2000" kern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64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61722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Child Safety Plan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smtClean="0"/>
              <a:t>Kinship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800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 smtClean="0"/>
              <a:t>In FY 2013 there were 3 fatalities in kinship care, though there were none in FY 2012.  Each of the 3 fatalities was related to improper supervision.  To address concerns, DFPS:</a:t>
            </a:r>
          </a:p>
          <a:p>
            <a:pPr marL="682625"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Updated the manual provided to all kinship caregivers to include more information on ensuring child safety.</a:t>
            </a:r>
          </a:p>
          <a:p>
            <a:pPr marL="682625"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Reviewed kinship policies, procedures, and rules to ensure that they are up-to-date and that safety is emphasized</a:t>
            </a:r>
            <a:r>
              <a:rPr lang="en-US" sz="2000" dirty="0" smtClean="0"/>
              <a:t>.</a:t>
            </a:r>
          </a:p>
          <a:p>
            <a:pPr marL="682625"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 smtClean="0"/>
              <a:t>Strengthen ongoing assessment of child safety risks during home visits.</a:t>
            </a:r>
          </a:p>
          <a:p>
            <a:pPr marL="682625"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 smtClean="0"/>
              <a:t>Is conducting an additional safety check on all children aged 3 and under who are in kinship placements.</a:t>
            </a:r>
          </a:p>
          <a:p>
            <a:pPr marL="682625"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 smtClean="0"/>
              <a:t>Is updating the DFPS home assessment for </a:t>
            </a:r>
            <a:r>
              <a:rPr lang="en-US" sz="2000" dirty="0"/>
              <a:t>kinship placements to ensure that caseworkers </a:t>
            </a:r>
            <a:r>
              <a:rPr lang="en-US" sz="2000" dirty="0" smtClean="0"/>
              <a:t>clearly identify risks </a:t>
            </a:r>
            <a:r>
              <a:rPr lang="en-US" sz="2000" dirty="0"/>
              <a:t>during the family’s home </a:t>
            </a:r>
            <a:r>
              <a:rPr lang="en-US" sz="2000" dirty="0" smtClean="0"/>
              <a:t>study and take appropriate steps to address those identified risks. </a:t>
            </a:r>
          </a:p>
          <a:p>
            <a:pPr lvl="1">
              <a:buFont typeface="Calibri" panose="020F0502020204030204" pitchFamily="34" charset="0"/>
              <a:buChar char="‾"/>
            </a:pPr>
            <a:endParaRPr lang="en-US" sz="2400" dirty="0"/>
          </a:p>
          <a:p>
            <a:pPr marL="457200" lvl="1" indent="0">
              <a:spcBef>
                <a:spcPts val="180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1722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Child </a:t>
            </a:r>
            <a:r>
              <a:rPr lang="en-US" dirty="0"/>
              <a:t>Safety Plan 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smtClean="0"/>
              <a:t>Foster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80060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With 90% of children in foster care placed with private providers, how DFPS regulates and monitors those providers is critical.  DFPS is taking the following actions:</a:t>
            </a:r>
          </a:p>
          <a:p>
            <a:pPr marL="682625" lvl="1">
              <a:buFont typeface="Courier New" panose="02070309020205020404" pitchFamily="49" charset="0"/>
              <a:buChar char="o"/>
            </a:pPr>
            <a:r>
              <a:rPr lang="en-US" sz="2000" dirty="0"/>
              <a:t>In Region 7, conducted unannounced visits in foster/adopt homes with very young children and conducted a review of </a:t>
            </a:r>
            <a:r>
              <a:rPr lang="en-US" sz="2000" dirty="0" smtClean="0"/>
              <a:t>frequent </a:t>
            </a:r>
            <a:r>
              <a:rPr lang="en-US" sz="2000" dirty="0"/>
              <a:t>visitors to ensure </a:t>
            </a:r>
            <a:r>
              <a:rPr lang="en-US" sz="2000" dirty="0" smtClean="0"/>
              <a:t>appropriate </a:t>
            </a:r>
            <a:r>
              <a:rPr lang="en-US" sz="2000" dirty="0"/>
              <a:t>background checks </a:t>
            </a:r>
            <a:r>
              <a:rPr lang="en-US" sz="2000" dirty="0" smtClean="0"/>
              <a:t>had </a:t>
            </a:r>
            <a:r>
              <a:rPr lang="en-US" sz="2000" dirty="0"/>
              <a:t>been </a:t>
            </a:r>
            <a:r>
              <a:rPr lang="en-US" sz="2000" dirty="0" smtClean="0"/>
              <a:t>completed (November 2013)</a:t>
            </a:r>
          </a:p>
          <a:p>
            <a:pPr marL="682625" lvl="1">
              <a:buFont typeface="Courier New" panose="02070309020205020404" pitchFamily="49" charset="0"/>
              <a:buChar char="o"/>
            </a:pPr>
            <a:r>
              <a:rPr lang="en-US" sz="2000" dirty="0"/>
              <a:t>Conducted child safety forums with </a:t>
            </a:r>
            <a:r>
              <a:rPr lang="en-US" sz="2000" dirty="0" smtClean="0"/>
              <a:t>providers across the state (completed December 2013)</a:t>
            </a:r>
          </a:p>
          <a:p>
            <a:pPr marL="682625" lvl="1">
              <a:buFont typeface="Courier New" panose="02070309020205020404" pitchFamily="49" charset="0"/>
              <a:buChar char="o"/>
            </a:pPr>
            <a:r>
              <a:rPr lang="en-US" sz="2000" dirty="0" smtClean="0"/>
              <a:t>Strengthening minimum standards related to the screening of foster parents (See slides 20-21) </a:t>
            </a:r>
          </a:p>
          <a:p>
            <a:pPr marL="682625" lvl="1">
              <a:buFont typeface="Courier New" panose="02070309020205020404" pitchFamily="49" charset="0"/>
              <a:buChar char="o"/>
            </a:pPr>
            <a:r>
              <a:rPr lang="en-US" sz="2000" dirty="0" smtClean="0"/>
              <a:t>Conducting </a:t>
            </a:r>
            <a:r>
              <a:rPr lang="en-US" sz="2000" dirty="0"/>
              <a:t>a contract monitoring </a:t>
            </a:r>
            <a:r>
              <a:rPr lang="en-US" sz="2000" dirty="0" smtClean="0"/>
              <a:t>audit to assess </a:t>
            </a:r>
            <a:r>
              <a:rPr lang="en-US" sz="2000" dirty="0"/>
              <a:t>the process for evaluating </a:t>
            </a:r>
            <a:r>
              <a:rPr lang="en-US" sz="2000" dirty="0" smtClean="0"/>
              <a:t>residential provider </a:t>
            </a:r>
            <a:r>
              <a:rPr lang="en-US" sz="2000" dirty="0"/>
              <a:t>performance, with a focus on </a:t>
            </a:r>
            <a:r>
              <a:rPr lang="en-US" sz="2000" dirty="0" smtClean="0"/>
              <a:t>child </a:t>
            </a:r>
            <a:r>
              <a:rPr lang="en-US" sz="2000" dirty="0"/>
              <a:t>safety and </a:t>
            </a:r>
            <a:r>
              <a:rPr lang="en-US" sz="2000" dirty="0" smtClean="0"/>
              <a:t>quality of care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Calibri" panose="020F0502020204030204" pitchFamily="34" charset="0"/>
              <a:buChar char="‾"/>
            </a:pPr>
            <a:endParaRPr lang="en-US" sz="2400" dirty="0"/>
          </a:p>
          <a:p>
            <a:pPr marL="457200" lvl="1" indent="0">
              <a:spcBef>
                <a:spcPts val="180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3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52400"/>
            <a:ext cx="6172200" cy="83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Child </a:t>
            </a:r>
            <a:r>
              <a:rPr lang="en-US" dirty="0"/>
              <a:t>Safety Plan</a:t>
            </a:r>
            <a:br>
              <a:rPr lang="en-US" dirty="0"/>
            </a:br>
            <a:r>
              <a:rPr lang="en-US" dirty="0" smtClean="0"/>
              <a:t>– Strengthening DFPS Training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4724400"/>
          </a:xfrm>
        </p:spPr>
        <p:txBody>
          <a:bodyPr/>
          <a:lstStyle/>
          <a:p>
            <a:pPr>
              <a:spcAft>
                <a:spcPts val="1000"/>
              </a:spcAft>
              <a:buSzPct val="120000"/>
              <a:buFont typeface="Arial" panose="020B0604020202020204" pitchFamily="34" charset="0"/>
              <a:buChar char="•"/>
            </a:pPr>
            <a:r>
              <a:rPr lang="en-US" sz="2400" dirty="0" smtClean="0"/>
              <a:t>In 46% of child fatalities, CPS had prior involvement with the family.  In order to ensure CPS workers have the training to identify safety risks, DFPS is taking the following steps:</a:t>
            </a:r>
          </a:p>
          <a:p>
            <a:pPr marL="682625" lvl="1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Conducted a </a:t>
            </a:r>
            <a:r>
              <a:rPr lang="en-US" sz="2000" dirty="0"/>
              <a:t>statewide training </a:t>
            </a:r>
            <a:r>
              <a:rPr lang="en-US" sz="2000" dirty="0" smtClean="0"/>
              <a:t>on </a:t>
            </a:r>
            <a:r>
              <a:rPr lang="en-US" sz="2000" dirty="0"/>
              <a:t>safety for all CPS foster/adopt </a:t>
            </a:r>
            <a:r>
              <a:rPr lang="en-US" sz="2000" dirty="0" smtClean="0"/>
              <a:t>staff (November 2013)</a:t>
            </a:r>
            <a:endParaRPr lang="en-US" sz="2000" dirty="0"/>
          </a:p>
          <a:p>
            <a:pPr marL="682625" lvl="1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DFPS </a:t>
            </a:r>
            <a:r>
              <a:rPr lang="en-US" sz="2000" dirty="0"/>
              <a:t>is also </a:t>
            </a:r>
            <a:r>
              <a:rPr lang="en-US" sz="2000" dirty="0" smtClean="0"/>
              <a:t>updating training for caseworkers on identifying and addressing safety concerns. Training will </a:t>
            </a:r>
            <a:r>
              <a:rPr lang="en-US" sz="2000" dirty="0"/>
              <a:t>focus on better communication between CPA and CPS </a:t>
            </a:r>
            <a:r>
              <a:rPr lang="en-US" sz="2000" dirty="0" smtClean="0"/>
              <a:t>staff. (Spring 2014)</a:t>
            </a:r>
          </a:p>
          <a:p>
            <a:pPr marL="682625" lvl="1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Increase training for Human Services Technicians (HST), who often transport children to services, to enhance their abilities to </a:t>
            </a:r>
            <a:r>
              <a:rPr lang="en-US" sz="2000" dirty="0" smtClean="0"/>
              <a:t>recognize safety issues. </a:t>
            </a:r>
            <a:r>
              <a:rPr lang="en-US" sz="2000" dirty="0"/>
              <a:t>Because HSTs are an additional set of eyes on children, they serve as another opportunity to observe and ensure that child’s safety</a:t>
            </a:r>
            <a:r>
              <a:rPr lang="en-US" sz="2000" dirty="0" smtClean="0"/>
              <a:t>. (Spring 2014)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77000" cy="868362"/>
          </a:xfrm>
        </p:spPr>
        <p:txBody>
          <a:bodyPr/>
          <a:lstStyle/>
          <a:p>
            <a:r>
              <a:rPr lang="en-US" dirty="0" smtClean="0"/>
              <a:t>Interim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1"/>
            <a:ext cx="7924800" cy="4572000"/>
          </a:xfrm>
        </p:spPr>
        <p:txBody>
          <a:bodyPr/>
          <a:lstStyle/>
          <a:p>
            <a:r>
              <a:rPr lang="en-US" sz="2400" dirty="0" smtClean="0"/>
              <a:t>Review the</a:t>
            </a:r>
            <a:r>
              <a:rPr lang="en-US" sz="2400" dirty="0"/>
              <a:t> </a:t>
            </a:r>
            <a:r>
              <a:rPr lang="en-US" sz="2400" dirty="0" smtClean="0"/>
              <a:t>Department</a:t>
            </a:r>
            <a:r>
              <a:rPr lang="en-US" sz="2400" dirty="0"/>
              <a:t> </a:t>
            </a:r>
            <a:r>
              <a:rPr lang="en-US" sz="2400" dirty="0" smtClean="0"/>
              <a:t>of</a:t>
            </a:r>
            <a:r>
              <a:rPr lang="en-US" sz="2400" dirty="0"/>
              <a:t> </a:t>
            </a:r>
            <a:r>
              <a:rPr lang="en-US" sz="2400" dirty="0" smtClean="0"/>
              <a:t>Family</a:t>
            </a:r>
            <a:r>
              <a:rPr lang="en-US" sz="2400" dirty="0"/>
              <a:t> </a:t>
            </a:r>
            <a:r>
              <a:rPr lang="en-US" sz="2400" dirty="0" smtClean="0"/>
              <a:t>and</a:t>
            </a:r>
            <a:r>
              <a:rPr lang="en-US" sz="2400" dirty="0"/>
              <a:t> </a:t>
            </a:r>
            <a:r>
              <a:rPr lang="en-US" sz="2400" dirty="0" smtClean="0"/>
              <a:t>Protective</a:t>
            </a:r>
            <a:r>
              <a:rPr lang="en-US" sz="2400" dirty="0"/>
              <a:t> </a:t>
            </a:r>
            <a:r>
              <a:rPr lang="en-US" sz="2400" dirty="0" smtClean="0"/>
              <a:t>Services’ efforts</a:t>
            </a:r>
            <a:r>
              <a:rPr lang="en-US" sz="2400" dirty="0"/>
              <a:t> </a:t>
            </a:r>
            <a:r>
              <a:rPr lang="en-US" sz="2400" dirty="0" smtClean="0"/>
              <a:t>to</a:t>
            </a:r>
            <a:r>
              <a:rPr lang="en-US" sz="2400" dirty="0"/>
              <a:t> </a:t>
            </a:r>
            <a:r>
              <a:rPr lang="en-US" sz="2400" dirty="0" smtClean="0"/>
              <a:t>reduce</a:t>
            </a:r>
            <a:r>
              <a:rPr lang="en-US" sz="2400" dirty="0"/>
              <a:t> </a:t>
            </a:r>
            <a:r>
              <a:rPr lang="en-US" sz="2400" dirty="0" smtClean="0"/>
              <a:t>child</a:t>
            </a:r>
            <a:r>
              <a:rPr lang="en-US" sz="2400" dirty="0"/>
              <a:t> </a:t>
            </a:r>
            <a:r>
              <a:rPr lang="en-US" sz="2400" dirty="0" smtClean="0"/>
              <a:t>fatalities. </a:t>
            </a:r>
          </a:p>
          <a:p>
            <a:r>
              <a:rPr lang="en-US" sz="2400" dirty="0" smtClean="0"/>
              <a:t>Review the</a:t>
            </a:r>
            <a:r>
              <a:rPr lang="en-US" sz="2400" dirty="0"/>
              <a:t> </a:t>
            </a:r>
            <a:r>
              <a:rPr lang="en-US" sz="2400" dirty="0" smtClean="0"/>
              <a:t>process</a:t>
            </a:r>
            <a:r>
              <a:rPr lang="en-US" sz="2400" dirty="0"/>
              <a:t> </a:t>
            </a:r>
            <a:r>
              <a:rPr lang="en-US" sz="2400" dirty="0" smtClean="0"/>
              <a:t>by</a:t>
            </a:r>
            <a:r>
              <a:rPr lang="en-US" sz="2400" dirty="0"/>
              <a:t> </a:t>
            </a:r>
            <a:r>
              <a:rPr lang="en-US" sz="2400" dirty="0" smtClean="0"/>
              <a:t>which</a:t>
            </a:r>
            <a:r>
              <a:rPr lang="en-US" sz="2400" dirty="0"/>
              <a:t> </a:t>
            </a:r>
            <a:r>
              <a:rPr lang="en-US" sz="2400" dirty="0" smtClean="0"/>
              <a:t>the</a:t>
            </a:r>
            <a:r>
              <a:rPr lang="en-US" sz="2400" dirty="0"/>
              <a:t> </a:t>
            </a:r>
            <a:r>
              <a:rPr lang="en-US" sz="2400" dirty="0" smtClean="0"/>
              <a:t>Department</a:t>
            </a:r>
            <a:r>
              <a:rPr lang="en-US" sz="2400" dirty="0"/>
              <a:t> </a:t>
            </a:r>
            <a:r>
              <a:rPr lang="en-US" sz="2400" dirty="0" smtClean="0"/>
              <a:t>of</a:t>
            </a:r>
            <a:r>
              <a:rPr lang="en-US" sz="2400" dirty="0"/>
              <a:t> </a:t>
            </a:r>
            <a:r>
              <a:rPr lang="en-US" sz="2400" dirty="0" smtClean="0"/>
              <a:t>Family</a:t>
            </a:r>
            <a:r>
              <a:rPr lang="en-US" sz="2400" dirty="0"/>
              <a:t> </a:t>
            </a:r>
            <a:r>
              <a:rPr lang="en-US" sz="2400" dirty="0" smtClean="0"/>
              <a:t>and</a:t>
            </a:r>
            <a:r>
              <a:rPr lang="en-US" sz="2400" dirty="0"/>
              <a:t> </a:t>
            </a:r>
            <a:r>
              <a:rPr lang="en-US" sz="2400" dirty="0" smtClean="0"/>
              <a:t>Protective</a:t>
            </a:r>
            <a:r>
              <a:rPr lang="en-US" sz="2400" dirty="0"/>
              <a:t> </a:t>
            </a:r>
            <a:r>
              <a:rPr lang="en-US" sz="2400" dirty="0" smtClean="0"/>
              <a:t>Services</a:t>
            </a:r>
            <a:r>
              <a:rPr lang="en-US" sz="2400" dirty="0"/>
              <a:t> </a:t>
            </a:r>
            <a:r>
              <a:rPr lang="en-US" sz="2400" dirty="0" smtClean="0"/>
              <a:t>collects</a:t>
            </a:r>
            <a:r>
              <a:rPr lang="en-US" sz="2400" dirty="0"/>
              <a:t> </a:t>
            </a:r>
            <a:r>
              <a:rPr lang="en-US" sz="2400" dirty="0" smtClean="0"/>
              <a:t>and uses</a:t>
            </a:r>
            <a:r>
              <a:rPr lang="en-US" sz="2400" dirty="0"/>
              <a:t> </a:t>
            </a:r>
            <a:r>
              <a:rPr lang="en-US" sz="2400" dirty="0" smtClean="0"/>
              <a:t>data</a:t>
            </a:r>
            <a:r>
              <a:rPr lang="en-US" sz="2400" dirty="0"/>
              <a:t> </a:t>
            </a:r>
            <a:r>
              <a:rPr lang="en-US" sz="2400" dirty="0" smtClean="0"/>
              <a:t>to</a:t>
            </a:r>
            <a:r>
              <a:rPr lang="en-US" sz="2400" dirty="0"/>
              <a:t> </a:t>
            </a:r>
            <a:r>
              <a:rPr lang="en-US" sz="2400" dirty="0" smtClean="0"/>
              <a:t>evaluate</a:t>
            </a:r>
            <a:r>
              <a:rPr lang="en-US" sz="2400" dirty="0"/>
              <a:t> </a:t>
            </a:r>
            <a:r>
              <a:rPr lang="en-US" sz="2400" dirty="0" smtClean="0"/>
              <a:t>agency</a:t>
            </a:r>
            <a:r>
              <a:rPr lang="en-US" sz="2400" dirty="0"/>
              <a:t> </a:t>
            </a:r>
            <a:r>
              <a:rPr lang="en-US" sz="2400" dirty="0" smtClean="0"/>
              <a:t>performance</a:t>
            </a:r>
            <a:r>
              <a:rPr lang="en-US" sz="2400" dirty="0"/>
              <a:t> </a:t>
            </a:r>
            <a:r>
              <a:rPr lang="en-US" sz="2400" dirty="0" smtClean="0"/>
              <a:t>and</a:t>
            </a:r>
            <a:r>
              <a:rPr lang="en-US" sz="2400" dirty="0"/>
              <a:t> </a:t>
            </a:r>
            <a:r>
              <a:rPr lang="en-US" sz="2400" dirty="0" smtClean="0"/>
              <a:t>improve</a:t>
            </a:r>
            <a:r>
              <a:rPr lang="en-US" sz="2400" dirty="0"/>
              <a:t> </a:t>
            </a:r>
            <a:r>
              <a:rPr lang="en-US" sz="2400" dirty="0" smtClean="0"/>
              <a:t>outcomes</a:t>
            </a:r>
            <a:r>
              <a:rPr lang="en-US" sz="2400" dirty="0"/>
              <a:t> </a:t>
            </a:r>
            <a:r>
              <a:rPr lang="en-US" sz="2400" dirty="0" smtClean="0"/>
              <a:t>for</a:t>
            </a:r>
            <a:r>
              <a:rPr lang="en-US" sz="2400" dirty="0"/>
              <a:t> </a:t>
            </a:r>
            <a:r>
              <a:rPr lang="en-US" sz="2400" dirty="0" smtClean="0"/>
              <a:t>children</a:t>
            </a:r>
            <a:r>
              <a:rPr lang="en-US" sz="2400" dirty="0"/>
              <a:t> </a:t>
            </a:r>
            <a:r>
              <a:rPr lang="en-US" sz="2400" dirty="0" smtClean="0"/>
              <a:t>in</a:t>
            </a:r>
            <a:r>
              <a:rPr lang="en-US" sz="2400" dirty="0"/>
              <a:t> </a:t>
            </a:r>
            <a:r>
              <a:rPr lang="en-US" sz="2400" dirty="0" smtClean="0"/>
              <a:t>the</a:t>
            </a:r>
            <a:r>
              <a:rPr lang="en-US" sz="2400" dirty="0"/>
              <a:t> </a:t>
            </a:r>
            <a:r>
              <a:rPr lang="en-US" sz="2400" dirty="0" smtClean="0"/>
              <a:t>Child</a:t>
            </a:r>
            <a:r>
              <a:rPr lang="en-US" sz="2400" dirty="0"/>
              <a:t> </a:t>
            </a:r>
            <a:r>
              <a:rPr lang="en-US" sz="2400" dirty="0" smtClean="0"/>
              <a:t>Protective</a:t>
            </a:r>
            <a:r>
              <a:rPr lang="en-US" sz="2400" dirty="0"/>
              <a:t> </a:t>
            </a:r>
            <a:r>
              <a:rPr lang="en-US" sz="2400" dirty="0" smtClean="0"/>
              <a:t>Services</a:t>
            </a:r>
            <a:r>
              <a:rPr lang="en-US" sz="2400" dirty="0"/>
              <a:t> </a:t>
            </a:r>
            <a:r>
              <a:rPr lang="en-US" sz="2400" dirty="0" smtClean="0"/>
              <a:t>system. </a:t>
            </a:r>
          </a:p>
          <a:p>
            <a:r>
              <a:rPr lang="en-US" sz="2400" dirty="0" smtClean="0"/>
              <a:t>Make recommendations</a:t>
            </a:r>
            <a:r>
              <a:rPr lang="en-US" sz="2400" dirty="0"/>
              <a:t> </a:t>
            </a:r>
            <a:r>
              <a:rPr lang="en-US" sz="2400" dirty="0" smtClean="0"/>
              <a:t>to</a:t>
            </a:r>
            <a:r>
              <a:rPr lang="en-US" sz="2400" dirty="0"/>
              <a:t> </a:t>
            </a:r>
            <a:r>
              <a:rPr lang="en-US" sz="2400" dirty="0" smtClean="0"/>
              <a:t>ensure</a:t>
            </a:r>
            <a:r>
              <a:rPr lang="en-US" sz="2400" dirty="0"/>
              <a:t> </a:t>
            </a:r>
            <a:r>
              <a:rPr lang="en-US" sz="2400" dirty="0" smtClean="0"/>
              <a:t>the</a:t>
            </a:r>
            <a:r>
              <a:rPr lang="en-US" sz="2400" dirty="0"/>
              <a:t> </a:t>
            </a:r>
            <a:r>
              <a:rPr lang="en-US" sz="2400" dirty="0" smtClean="0"/>
              <a:t>process</a:t>
            </a:r>
            <a:r>
              <a:rPr lang="en-US" sz="2400" dirty="0"/>
              <a:t> </a:t>
            </a:r>
            <a:r>
              <a:rPr lang="en-US" sz="2400" dirty="0" smtClean="0"/>
              <a:t>effectively</a:t>
            </a:r>
            <a:r>
              <a:rPr lang="en-US" sz="2400" dirty="0"/>
              <a:t> </a:t>
            </a:r>
            <a:r>
              <a:rPr lang="en-US" sz="2400" dirty="0" smtClean="0"/>
              <a:t>uses</a:t>
            </a:r>
            <a:r>
              <a:rPr lang="en-US" sz="2400" dirty="0"/>
              <a:t> </a:t>
            </a:r>
            <a:r>
              <a:rPr lang="en-US" sz="2400" dirty="0" smtClean="0"/>
              <a:t>data</a:t>
            </a:r>
            <a:r>
              <a:rPr lang="en-US" sz="2400" dirty="0"/>
              <a:t> </a:t>
            </a:r>
            <a:r>
              <a:rPr lang="en-US" sz="2400" dirty="0" smtClean="0"/>
              <a:t>to</a:t>
            </a:r>
            <a:r>
              <a:rPr lang="en-US" sz="2400" dirty="0"/>
              <a:t> </a:t>
            </a:r>
            <a:r>
              <a:rPr lang="en-US" sz="2400" dirty="0" smtClean="0"/>
              <a:t>strategically</a:t>
            </a:r>
            <a:r>
              <a:rPr lang="en-US" sz="2400" dirty="0"/>
              <a:t> </a:t>
            </a:r>
            <a:r>
              <a:rPr lang="en-US" sz="2400" dirty="0" smtClean="0"/>
              <a:t>improve</a:t>
            </a:r>
            <a:r>
              <a:rPr lang="en-US" sz="2400" dirty="0"/>
              <a:t> </a:t>
            </a:r>
            <a:r>
              <a:rPr lang="en-US" sz="2400" dirty="0" smtClean="0"/>
              <a:t>caseworker</a:t>
            </a:r>
            <a:r>
              <a:rPr lang="en-US" sz="2400" dirty="0"/>
              <a:t> </a:t>
            </a:r>
            <a:r>
              <a:rPr lang="en-US" sz="2400" dirty="0" smtClean="0"/>
              <a:t>performance, and</a:t>
            </a:r>
            <a:r>
              <a:rPr lang="en-US" sz="2400" dirty="0"/>
              <a:t> </a:t>
            </a:r>
            <a:r>
              <a:rPr lang="en-US" sz="2400" dirty="0" smtClean="0"/>
              <a:t>identify</a:t>
            </a:r>
            <a:r>
              <a:rPr lang="en-US" sz="2400" dirty="0"/>
              <a:t> </a:t>
            </a:r>
            <a:r>
              <a:rPr lang="en-US" sz="2400" dirty="0" smtClean="0"/>
              <a:t>and</a:t>
            </a:r>
            <a:r>
              <a:rPr lang="en-US" sz="2400" dirty="0"/>
              <a:t> </a:t>
            </a:r>
            <a:r>
              <a:rPr lang="en-US" sz="2400" dirty="0" smtClean="0"/>
              <a:t>improve</a:t>
            </a:r>
            <a:r>
              <a:rPr lang="en-US" sz="2400" dirty="0"/>
              <a:t> </a:t>
            </a:r>
            <a:r>
              <a:rPr lang="en-US" sz="2400" dirty="0" smtClean="0"/>
              <a:t>upon</a:t>
            </a:r>
            <a:r>
              <a:rPr lang="en-US" sz="2400" dirty="0"/>
              <a:t> </a:t>
            </a:r>
            <a:r>
              <a:rPr lang="en-US" sz="2400" dirty="0" smtClean="0"/>
              <a:t>deficiencies</a:t>
            </a:r>
            <a:r>
              <a:rPr lang="en-US" sz="2400" dirty="0"/>
              <a:t> </a:t>
            </a:r>
            <a:r>
              <a:rPr lang="en-US" sz="2400" dirty="0" smtClean="0"/>
              <a:t>within</a:t>
            </a:r>
            <a:r>
              <a:rPr lang="en-US" sz="2400" dirty="0"/>
              <a:t> </a:t>
            </a:r>
            <a:r>
              <a:rPr lang="en-US" sz="2400" dirty="0" smtClean="0"/>
              <a:t>the</a:t>
            </a:r>
            <a:r>
              <a:rPr lang="en-US" sz="2400" dirty="0"/>
              <a:t> </a:t>
            </a:r>
            <a:r>
              <a:rPr lang="en-US" sz="2400" dirty="0" smtClean="0"/>
              <a:t>system</a:t>
            </a:r>
            <a:r>
              <a:rPr lang="en-US" sz="2400" dirty="0"/>
              <a:t> </a:t>
            </a:r>
            <a:r>
              <a:rPr lang="en-US" sz="2400" dirty="0" smtClean="0"/>
              <a:t>and</a:t>
            </a:r>
            <a:r>
              <a:rPr lang="en-US" sz="2400" dirty="0"/>
              <a:t> </a:t>
            </a:r>
            <a:r>
              <a:rPr lang="en-US" sz="2400" dirty="0" smtClean="0"/>
              <a:t>improve</a:t>
            </a:r>
            <a:r>
              <a:rPr lang="en-US" sz="2400" dirty="0"/>
              <a:t> </a:t>
            </a:r>
            <a:r>
              <a:rPr lang="en-US" sz="2400" dirty="0" smtClean="0"/>
              <a:t>overall</a:t>
            </a:r>
            <a:r>
              <a:rPr lang="en-US" sz="2400" dirty="0"/>
              <a:t> </a:t>
            </a:r>
            <a:r>
              <a:rPr lang="en-US" sz="2400" dirty="0" smtClean="0"/>
              <a:t>outcomes</a:t>
            </a:r>
            <a:r>
              <a:rPr lang="en-US" sz="2400" dirty="0"/>
              <a:t> </a:t>
            </a:r>
            <a:r>
              <a:rPr lang="en-US" sz="2400" dirty="0" smtClean="0"/>
              <a:t>for</a:t>
            </a:r>
            <a:r>
              <a:rPr lang="en-US" sz="2400" dirty="0"/>
              <a:t> </a:t>
            </a:r>
            <a:r>
              <a:rPr lang="en-US" sz="2400" dirty="0" smtClean="0"/>
              <a:t>children</a:t>
            </a:r>
            <a:r>
              <a:rPr lang="en-US" sz="2400" dirty="0"/>
              <a:t> </a:t>
            </a:r>
            <a:r>
              <a:rPr lang="en-US" sz="2400" dirty="0" smtClean="0"/>
              <a:t>and</a:t>
            </a:r>
            <a:r>
              <a:rPr lang="en-US" sz="2400" dirty="0"/>
              <a:t> </a:t>
            </a:r>
            <a:r>
              <a:rPr lang="en-US" sz="2400" dirty="0" smtClean="0"/>
              <a:t>reduce child fatalities</a:t>
            </a:r>
            <a:r>
              <a:rPr lang="en-US" sz="2400" dirty="0"/>
              <a:t>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8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81000"/>
            <a:ext cx="64008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Child Safety Plan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smtClean="0"/>
              <a:t>Strengthening Minimum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257800"/>
          </a:xfrm>
        </p:spPr>
        <p:txBody>
          <a:bodyPr/>
          <a:lstStyle/>
          <a:p>
            <a:r>
              <a:rPr lang="en-US" sz="2400" dirty="0" smtClean="0"/>
              <a:t>At the April 2014 DFPS Council meeting, DFPS is proposing changes focused on enhancing safety in foster care:</a:t>
            </a:r>
          </a:p>
          <a:p>
            <a:pPr marL="682625" lvl="1">
              <a:buFont typeface="Courier New" panose="02070309020205020404" pitchFamily="49" charset="0"/>
              <a:buChar char="o"/>
            </a:pPr>
            <a:r>
              <a:rPr lang="en-US" sz="2200" dirty="0"/>
              <a:t>Require </a:t>
            </a:r>
            <a:r>
              <a:rPr lang="en-US" sz="2200" dirty="0" smtClean="0"/>
              <a:t>child placing agencies (CPAs) </a:t>
            </a:r>
            <a:r>
              <a:rPr lang="en-US" sz="2200" dirty="0"/>
              <a:t>to implement a plan to evaluate the accuracy of foster home screenings and the </a:t>
            </a:r>
            <a:r>
              <a:rPr lang="en-US" sz="2200" dirty="0" smtClean="0"/>
              <a:t>quality </a:t>
            </a:r>
            <a:r>
              <a:rPr lang="en-US" sz="2200" dirty="0"/>
              <a:t>of supervisory </a:t>
            </a:r>
            <a:r>
              <a:rPr lang="en-US" sz="2200" dirty="0" smtClean="0"/>
              <a:t>visits. </a:t>
            </a:r>
            <a:endParaRPr lang="en-US" sz="1800" i="1" dirty="0"/>
          </a:p>
          <a:p>
            <a:pPr marL="682625"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Require a more comprehensive foster home screening process by CPAs to include: </a:t>
            </a:r>
            <a:endParaRPr lang="en-US" sz="1800" i="1" dirty="0" smtClean="0"/>
          </a:p>
          <a:p>
            <a:pPr marL="1654175" lvl="3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additional law enforcement checks</a:t>
            </a:r>
          </a:p>
          <a:p>
            <a:pPr marL="1654175" lvl="3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assessment of support systems</a:t>
            </a:r>
          </a:p>
          <a:p>
            <a:pPr marL="1654175" lvl="3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required interviews with adult children</a:t>
            </a:r>
          </a:p>
          <a:p>
            <a:pPr marL="1654175" lvl="3" indent="-342900">
              <a:buFont typeface="Wingdings" panose="05000000000000000000" pitchFamily="2" charset="2"/>
              <a:buChar char="§"/>
            </a:pPr>
            <a:r>
              <a:rPr lang="en-US" sz="2200" dirty="0"/>
              <a:t>a</a:t>
            </a:r>
            <a:r>
              <a:rPr lang="en-US" sz="2200" dirty="0" smtClean="0"/>
              <a:t>dditional reference interviews</a:t>
            </a:r>
          </a:p>
          <a:p>
            <a:pPr marL="1654175" lvl="3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additional </a:t>
            </a:r>
            <a:r>
              <a:rPr lang="en-US" sz="2200" dirty="0"/>
              <a:t>information on finances</a:t>
            </a:r>
          </a:p>
          <a:p>
            <a:pPr marL="1654175" lvl="3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 marL="1311275" lvl="3" indent="0">
              <a:buNone/>
            </a:pPr>
            <a:endParaRPr lang="en-US" sz="22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52400"/>
            <a:ext cx="6400800" cy="83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Child Safety Plan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smtClean="0"/>
              <a:t>Strengthening Minimum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648201"/>
          </a:xfrm>
        </p:spPr>
        <p:txBody>
          <a:bodyPr/>
          <a:lstStyle/>
          <a:p>
            <a:pPr fontAlgn="auto" hangingPunct="0"/>
            <a:r>
              <a:rPr lang="en-US" sz="2400" i="1" dirty="0" smtClean="0"/>
              <a:t>Proposed Changes, Continued - </a:t>
            </a:r>
            <a:endParaRPr lang="en-US" sz="2400" i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100" dirty="0" smtClean="0"/>
              <a:t>Require child placing agencies (CPAs) to make more unannounced visits to the foster home (2 per year). During the visits, the CPA will be required to look at: </a:t>
            </a:r>
            <a:endParaRPr lang="en-US" sz="2200" dirty="0" smtClean="0"/>
          </a:p>
          <a:p>
            <a:pPr marL="1082675" lvl="2">
              <a:buFont typeface="Courier New" panose="02070309020205020404" pitchFamily="49" charset="0"/>
              <a:buChar char="o"/>
            </a:pPr>
            <a:r>
              <a:rPr lang="en-US" sz="2000" dirty="0" smtClean="0"/>
              <a:t>Stressors </a:t>
            </a:r>
            <a:r>
              <a:rPr lang="en-US" sz="2000" dirty="0"/>
              <a:t>in the </a:t>
            </a:r>
            <a:r>
              <a:rPr lang="en-US" sz="2000" dirty="0" smtClean="0"/>
              <a:t>home </a:t>
            </a:r>
            <a:endParaRPr lang="en-US" sz="2000" dirty="0"/>
          </a:p>
          <a:p>
            <a:pPr marL="1082675" lvl="2">
              <a:buFont typeface="Courier New" panose="02070309020205020404" pitchFamily="49" charset="0"/>
              <a:buChar char="o"/>
            </a:pPr>
            <a:r>
              <a:rPr lang="en-US" sz="2000" dirty="0" smtClean="0"/>
              <a:t>Appropriateness of supplementary caregivers </a:t>
            </a:r>
            <a:r>
              <a:rPr lang="en-US" sz="2000" dirty="0"/>
              <a:t>for the </a:t>
            </a:r>
            <a:r>
              <a:rPr lang="en-US" sz="2000" dirty="0" smtClean="0"/>
              <a:t>children </a:t>
            </a:r>
            <a:endParaRPr lang="en-US" sz="2000" dirty="0"/>
          </a:p>
          <a:p>
            <a:pPr marL="1082675" lvl="2">
              <a:buFont typeface="Courier New" panose="02070309020205020404" pitchFamily="49" charset="0"/>
              <a:buChar char="o"/>
            </a:pPr>
            <a:r>
              <a:rPr lang="en-US" sz="2000" dirty="0" smtClean="0"/>
              <a:t>Changes </a:t>
            </a:r>
            <a:r>
              <a:rPr lang="en-US" sz="2000" dirty="0"/>
              <a:t>to the household </a:t>
            </a:r>
            <a:endParaRPr lang="en-US" sz="2000" dirty="0" smtClean="0"/>
          </a:p>
          <a:p>
            <a:pPr marL="1082675" lvl="2">
              <a:buFont typeface="Courier New" panose="02070309020205020404" pitchFamily="49" charset="0"/>
              <a:buChar char="o"/>
            </a:pPr>
            <a:r>
              <a:rPr lang="en-US" sz="2000" dirty="0" smtClean="0"/>
              <a:t>Changes to household makeup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100" dirty="0" smtClean="0"/>
              <a:t>Require CPAs to improve processes for identifying safety risk factors prior to children being placed in the home. </a:t>
            </a:r>
            <a:endParaRPr lang="en-US" sz="2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100" dirty="0" smtClean="0"/>
              <a:t>Once the homes are verified, CPAs will be required to conduct more thorough visits and continually identify and address risk factors in the home.</a:t>
            </a:r>
            <a:r>
              <a:rPr lang="en-US" sz="2100" i="1" dirty="0" smtClean="0">
                <a:solidFill>
                  <a:srgbClr val="000000"/>
                </a:solidFill>
              </a:rPr>
              <a:t> 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6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64770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Abuse/Neglect Prevention Efforts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/>
              <a:t>Public </a:t>
            </a:r>
            <a:r>
              <a:rPr lang="en-US" dirty="0" smtClean="0"/>
              <a:t>awareness campaigns to educate about safety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i="1" dirty="0" smtClean="0"/>
              <a:t>Help </a:t>
            </a:r>
            <a:r>
              <a:rPr lang="en-US" i="1" dirty="0"/>
              <a:t>and Hope </a:t>
            </a:r>
            <a:r>
              <a:rPr lang="en-US" dirty="0" smtClean="0"/>
              <a:t>– connecting families </a:t>
            </a:r>
            <a:r>
              <a:rPr lang="en-US" dirty="0"/>
              <a:t>with </a:t>
            </a:r>
            <a:r>
              <a:rPr lang="en-US" dirty="0" smtClean="0"/>
              <a:t>community 			  resources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i="1" dirty="0" smtClean="0"/>
              <a:t>Room </a:t>
            </a:r>
            <a:r>
              <a:rPr lang="en-US" i="1" dirty="0"/>
              <a:t>to Breathe </a:t>
            </a:r>
            <a:r>
              <a:rPr lang="en-US" dirty="0" smtClean="0"/>
              <a:t>– promoting safe </a:t>
            </a:r>
            <a:r>
              <a:rPr lang="en-US" dirty="0"/>
              <a:t>sleep for </a:t>
            </a:r>
            <a:r>
              <a:rPr lang="en-US" dirty="0" smtClean="0"/>
              <a:t>infants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i="1" dirty="0" smtClean="0"/>
              <a:t>Watch </a:t>
            </a:r>
            <a:r>
              <a:rPr lang="en-US" i="1" dirty="0"/>
              <a:t>Kids Around Water </a:t>
            </a:r>
            <a:r>
              <a:rPr lang="en-US" i="1" dirty="0" smtClean="0"/>
              <a:t> - </a:t>
            </a:r>
            <a:r>
              <a:rPr lang="en-US" dirty="0" smtClean="0"/>
              <a:t>drowning prevention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i="1" dirty="0" smtClean="0"/>
              <a:t>Look </a:t>
            </a:r>
            <a:r>
              <a:rPr lang="en-US" i="1" dirty="0"/>
              <a:t>Before You Lock </a:t>
            </a:r>
            <a:r>
              <a:rPr lang="en-US" dirty="0" smtClean="0"/>
              <a:t>- </a:t>
            </a:r>
            <a:r>
              <a:rPr lang="en-US" dirty="0"/>
              <a:t>preventing deaths in hot </a:t>
            </a:r>
            <a:r>
              <a:rPr lang="en-US" dirty="0" smtClean="0"/>
              <a:t>cars</a:t>
            </a:r>
            <a:r>
              <a:rPr lang="en-US" dirty="0"/>
              <a:t>  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DFPS safety webpage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Section of DFPS website dedicated solely to safety information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ChildSafety@dfps.state.tx.us – email box for safety questions or concerns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395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60198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Targeted Prevention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343400"/>
          </a:xfrm>
        </p:spPr>
        <p:txBody>
          <a:bodyPr/>
          <a:lstStyle/>
          <a:p>
            <a:pPr>
              <a:buSzPct val="90000"/>
            </a:pPr>
            <a:r>
              <a:rPr lang="en-US" sz="2400" dirty="0"/>
              <a:t>Project HIP</a:t>
            </a:r>
          </a:p>
          <a:p>
            <a:pPr lvl="1">
              <a:buSzPct val="90000"/>
              <a:buFont typeface="Courier New" panose="02070309020205020404" pitchFamily="49" charset="0"/>
              <a:buChar char="o"/>
            </a:pPr>
            <a:r>
              <a:rPr lang="en-US" sz="2400" dirty="0"/>
              <a:t>Targets certain high risk families who have had a recent new birth</a:t>
            </a:r>
          </a:p>
          <a:p>
            <a:pPr>
              <a:spcBef>
                <a:spcPts val="1200"/>
              </a:spcBef>
              <a:buSzPct val="90000"/>
            </a:pPr>
            <a:r>
              <a:rPr lang="en-US" sz="2400" dirty="0"/>
              <a:t>Project HOPES</a:t>
            </a:r>
          </a:p>
          <a:p>
            <a:pPr lvl="1">
              <a:buSzPct val="90000"/>
              <a:buFont typeface="Courier New" panose="02070309020205020404" pitchFamily="49" charset="0"/>
              <a:buChar char="o"/>
            </a:pPr>
            <a:r>
              <a:rPr lang="en-US" sz="2400" dirty="0" smtClean="0"/>
              <a:t>Community-based </a:t>
            </a:r>
            <a:r>
              <a:rPr lang="en-US" sz="2400" dirty="0"/>
              <a:t>programs focusing on high risk families with children </a:t>
            </a:r>
            <a:r>
              <a:rPr lang="en-US" sz="2400" dirty="0" smtClean="0"/>
              <a:t>age 0-5</a:t>
            </a:r>
            <a:endParaRPr lang="en-US" sz="2400" dirty="0"/>
          </a:p>
          <a:p>
            <a:pPr>
              <a:spcBef>
                <a:spcPts val="1200"/>
              </a:spcBef>
              <a:buSzPct val="90000"/>
            </a:pPr>
            <a:r>
              <a:rPr lang="en-US" sz="2400" dirty="0" smtClean="0"/>
              <a:t>STAR</a:t>
            </a:r>
          </a:p>
          <a:p>
            <a:pPr lvl="1">
              <a:buSzPct val="90000"/>
              <a:buFont typeface="Courier New" panose="02070309020205020404" pitchFamily="49" charset="0"/>
              <a:buChar char="o"/>
            </a:pPr>
            <a:r>
              <a:rPr lang="en-US" sz="2400" dirty="0" smtClean="0"/>
              <a:t>Community providers in every Texas county who provide family crisis counseling and emergency respite care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6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pPr marL="0" indent="0" algn="ctr">
              <a:buNone/>
            </a:pPr>
            <a:r>
              <a:rPr lang="en-US" sz="4400" b="1" u="sng" dirty="0" smtClean="0"/>
              <a:t>Part Two</a:t>
            </a:r>
          </a:p>
          <a:p>
            <a:pPr marL="0" indent="0" algn="ctr">
              <a:buNone/>
            </a:pPr>
            <a:r>
              <a:rPr lang="en-US" sz="4400" b="1" dirty="0" smtClean="0"/>
              <a:t>Data Use</a:t>
            </a:r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1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77000" cy="868362"/>
          </a:xfrm>
        </p:spPr>
        <p:txBody>
          <a:bodyPr/>
          <a:lstStyle/>
          <a:p>
            <a:r>
              <a:rPr lang="en-US" dirty="0" smtClean="0"/>
              <a:t>Primary Data Source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953000"/>
          </a:xfrm>
        </p:spPr>
        <p:txBody>
          <a:bodyPr/>
          <a:lstStyle/>
          <a:p>
            <a:pPr marL="225425" lvl="0" indent="-22225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ct val="90000"/>
            </a:pPr>
            <a:r>
              <a:rPr lang="en-US" sz="2400" dirty="0"/>
              <a:t>IMPACT </a:t>
            </a:r>
          </a:p>
          <a:p>
            <a:pPr marL="688975" lvl="1" indent="-347663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90000"/>
              <a:buFont typeface="Courier New" panose="02070309020205020404" pitchFamily="49" charset="0"/>
              <a:buChar char="o"/>
            </a:pPr>
            <a:r>
              <a:rPr lang="en-US" sz="2000" dirty="0"/>
              <a:t>C</a:t>
            </a:r>
            <a:r>
              <a:rPr lang="en-US" sz="2000" dirty="0" smtClean="0"/>
              <a:t>omprehensive </a:t>
            </a:r>
            <a:r>
              <a:rPr lang="en-US" sz="2000" dirty="0"/>
              <a:t>abuse/neglect case management </a:t>
            </a:r>
            <a:r>
              <a:rPr lang="en-US" sz="2000" dirty="0" smtClean="0"/>
              <a:t>system</a:t>
            </a:r>
          </a:p>
          <a:p>
            <a:pPr marL="688975" lvl="1" indent="-347663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90000"/>
              <a:buFont typeface="Courier New" panose="02070309020205020404" pitchFamily="49" charset="0"/>
              <a:buChar char="o"/>
            </a:pPr>
            <a:r>
              <a:rPr lang="en-US" sz="2000" dirty="0" smtClean="0"/>
              <a:t>Addresses </a:t>
            </a:r>
            <a:r>
              <a:rPr lang="en-US" sz="2000" dirty="0"/>
              <a:t>the full range of protective services, including intake, investigations, family-based safety services, foster care, and </a:t>
            </a:r>
            <a:r>
              <a:rPr lang="en-US" sz="2000" dirty="0" smtClean="0"/>
              <a:t>adoption</a:t>
            </a:r>
          </a:p>
          <a:p>
            <a:pPr marL="688975" lvl="1" indent="-347663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SzPct val="90000"/>
              <a:buFont typeface="Courier New" panose="02070309020205020404" pitchFamily="49" charset="0"/>
              <a:buChar char="o"/>
            </a:pPr>
            <a:r>
              <a:rPr lang="en-US" sz="2000" dirty="0" smtClean="0"/>
              <a:t>The </a:t>
            </a:r>
            <a:r>
              <a:rPr lang="en-US" sz="2000" dirty="0"/>
              <a:t>infrastructure is 17 years old and </a:t>
            </a:r>
            <a:r>
              <a:rPr lang="en-US" sz="2000" dirty="0" smtClean="0"/>
              <a:t>resources </a:t>
            </a:r>
            <a:r>
              <a:rPr lang="en-US" sz="2000" dirty="0"/>
              <a:t>required </a:t>
            </a:r>
            <a:r>
              <a:rPr lang="en-US" sz="2000" dirty="0" smtClean="0"/>
              <a:t>for system maintenance are expensive and increasingly </a:t>
            </a:r>
            <a:r>
              <a:rPr lang="en-US" sz="2000" dirty="0"/>
              <a:t>hard to </a:t>
            </a:r>
            <a:r>
              <a:rPr lang="en-US" sz="2000" dirty="0" smtClean="0"/>
              <a:t>find</a:t>
            </a:r>
          </a:p>
          <a:p>
            <a:pPr marL="688975" lvl="1" indent="-347663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SzPct val="90000"/>
              <a:buFont typeface="Courier New" panose="02070309020205020404" pitchFamily="49" charset="0"/>
              <a:buChar char="o"/>
            </a:pPr>
            <a:r>
              <a:rPr lang="en-US" sz="2000" dirty="0"/>
              <a:t>U</a:t>
            </a:r>
            <a:r>
              <a:rPr lang="en-US" sz="2000" dirty="0" smtClean="0"/>
              <a:t>sability has decreased </a:t>
            </a:r>
            <a:r>
              <a:rPr lang="en-US" sz="2000" dirty="0"/>
              <a:t>over </a:t>
            </a:r>
            <a:r>
              <a:rPr lang="en-US" sz="2000" dirty="0" smtClean="0"/>
              <a:t>time, particularly compared </a:t>
            </a:r>
            <a:r>
              <a:rPr lang="en-US" sz="2000" dirty="0"/>
              <a:t>to current web applications </a:t>
            </a:r>
            <a:endParaRPr lang="en-US" sz="2000" dirty="0" smtClean="0"/>
          </a:p>
          <a:p>
            <a:pPr marL="223838" indent="-276225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400" dirty="0" smtClean="0">
                <a:ea typeface="Arial Unicode MS" pitchFamily="34" charset="-128"/>
              </a:rPr>
              <a:t>Data </a:t>
            </a:r>
            <a:r>
              <a:rPr lang="en-US" sz="2400" dirty="0">
                <a:ea typeface="Arial Unicode MS" pitchFamily="34" charset="-128"/>
              </a:rPr>
              <a:t>Warehouse</a:t>
            </a:r>
            <a:endParaRPr lang="en-US" sz="2400" dirty="0"/>
          </a:p>
          <a:p>
            <a:pPr marL="687388" lvl="1" indent="-34290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90000"/>
              <a:buFont typeface="Courier New" panose="02070309020205020404" pitchFamily="49" charset="0"/>
              <a:buChar char="o"/>
            </a:pPr>
            <a:r>
              <a:rPr lang="en-US" sz="2000" dirty="0"/>
              <a:t>Subset of the information in </a:t>
            </a:r>
            <a:r>
              <a:rPr lang="en-US" sz="2000" dirty="0" smtClean="0"/>
              <a:t>IMPACT</a:t>
            </a:r>
          </a:p>
          <a:p>
            <a:pPr marL="687388" lvl="1" indent="-3429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SzPct val="90000"/>
              <a:buFont typeface="Courier New" panose="02070309020205020404" pitchFamily="49" charset="0"/>
              <a:buChar char="o"/>
            </a:pPr>
            <a:r>
              <a:rPr lang="en-US" sz="2000" dirty="0"/>
              <a:t>O</a:t>
            </a:r>
            <a:r>
              <a:rPr lang="en-US" sz="2000" dirty="0" smtClean="0"/>
              <a:t>fficial </a:t>
            </a:r>
            <a:r>
              <a:rPr lang="en-US" sz="2000" dirty="0"/>
              <a:t>data source for </a:t>
            </a:r>
            <a:r>
              <a:rPr lang="en-US" sz="2000" dirty="0" smtClean="0"/>
              <a:t>non-financial </a:t>
            </a:r>
            <a:r>
              <a:rPr lang="en-US" sz="2000" dirty="0"/>
              <a:t>agency reporting and data analysis</a:t>
            </a:r>
          </a:p>
          <a:p>
            <a:pPr marL="687388" lvl="1" indent="-3429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SzPct val="90000"/>
              <a:buFont typeface="Courier New" panose="02070309020205020404" pitchFamily="49" charset="0"/>
              <a:buChar char="o"/>
            </a:pPr>
            <a:r>
              <a:rPr lang="en-US" sz="2000" dirty="0"/>
              <a:t>Integrates data from multiple systems </a:t>
            </a:r>
          </a:p>
          <a:p>
            <a:pPr marL="687388" lvl="1" indent="-3429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SzPct val="90000"/>
              <a:buFont typeface="Courier New" panose="02070309020205020404" pitchFamily="49" charset="0"/>
              <a:buChar char="o"/>
            </a:pPr>
            <a:r>
              <a:rPr lang="en-US" sz="2000" dirty="0"/>
              <a:t>Makes data more manageable, accessible, and timely</a:t>
            </a:r>
          </a:p>
          <a:p>
            <a:pPr marL="687388" lvl="1" indent="-3429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SzPct val="90000"/>
              <a:buFont typeface="Courier New" panose="02070309020205020404" pitchFamily="49" charset="0"/>
              <a:buChar char="o"/>
            </a:pPr>
            <a:r>
              <a:rPr lang="en-US" sz="2000" dirty="0"/>
              <a:t>Enables </a:t>
            </a:r>
            <a:r>
              <a:rPr lang="en-US" sz="2000" dirty="0" smtClean="0"/>
              <a:t>management </a:t>
            </a:r>
            <a:r>
              <a:rPr lang="en-US" sz="2000" dirty="0"/>
              <a:t>and workers to make more informed decisions</a:t>
            </a:r>
          </a:p>
          <a:p>
            <a:pPr marL="687388" lvl="1" indent="-3429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SzPct val="90000"/>
              <a:buFont typeface="Courier New" panose="02070309020205020404" pitchFamily="49" charset="0"/>
              <a:buChar char="o"/>
            </a:pPr>
            <a:r>
              <a:rPr lang="en-US" sz="2000" dirty="0" smtClean="0"/>
              <a:t>Creates </a:t>
            </a:r>
            <a:r>
              <a:rPr lang="en-US" sz="2000" dirty="0"/>
              <a:t>tangible reports that can be used </a:t>
            </a:r>
            <a:r>
              <a:rPr lang="en-US" sz="2000" dirty="0" smtClean="0"/>
              <a:t>as </a:t>
            </a:r>
            <a:r>
              <a:rPr lang="en-US" sz="2000" dirty="0"/>
              <a:t>management </a:t>
            </a:r>
            <a:r>
              <a:rPr lang="en-US" sz="2000" dirty="0" smtClean="0"/>
              <a:t>tools</a:t>
            </a: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7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81000"/>
            <a:ext cx="5867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Using Data Strategically –</a:t>
            </a:r>
            <a:br>
              <a:rPr lang="en-US" dirty="0" smtClean="0"/>
            </a:br>
            <a:r>
              <a:rPr lang="en-US" dirty="0" smtClean="0"/>
              <a:t>Foster Care Redesign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143000"/>
            <a:ext cx="8229600" cy="468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  <a:buSzPct val="125000"/>
            </a:pPr>
            <a:endParaRPr lang="en-US" sz="800" dirty="0" smtClean="0">
              <a:solidFill>
                <a:srgbClr val="000000"/>
              </a:solidFill>
              <a:latin typeface="Calibri" panose="020F0502020204030204" pitchFamily="34" charset="0"/>
              <a:ea typeface="Arial Unicode MS" pitchFamily="34" charset="-128"/>
            </a:endParaRPr>
          </a:p>
          <a:p>
            <a:pPr marL="280988" lvl="1" indent="-280988">
              <a:lnSpc>
                <a:spcPct val="95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rgbClr val="000000"/>
              </a:solidFill>
              <a:latin typeface="Calibri" panose="020F0502020204030204" pitchFamily="34" charset="0"/>
              <a:ea typeface="Arial Unicode MS" pitchFamily="34" charset="-128"/>
            </a:endParaRPr>
          </a:p>
          <a:p>
            <a:pPr marL="280988" lvl="1" indent="-280988">
              <a:lnSpc>
                <a:spcPct val="95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 pitchFamily="34" charset="-128"/>
              </a:rPr>
              <a:t>Foster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Arial Unicode MS" pitchFamily="34" charset="-128"/>
              </a:rPr>
              <a:t>Care Redesign is an outcome-based model in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 pitchFamily="34" charset="-128"/>
              </a:rPr>
              <a:t>which: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Arial Unicode MS" pitchFamily="34" charset="-128"/>
            </a:endParaRPr>
          </a:p>
          <a:p>
            <a:pPr marL="804863" lvl="1" indent="-347663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Arial Unicode MS" pitchFamily="34" charset="-128"/>
              </a:rPr>
              <a:t>Data reported by </a:t>
            </a:r>
            <a:r>
              <a:rPr lang="en-US" sz="2200" dirty="0">
                <a:latin typeface="Calibri" panose="020F0502020204030204" pitchFamily="34" charset="0"/>
              </a:rPr>
              <a:t>Single Source Continuum Contractors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Arial Unicode MS" pitchFamily="34" charset="-128"/>
              </a:rPr>
              <a:t>and DFPS data are used to evaluate contractor performance </a:t>
            </a:r>
          </a:p>
          <a:p>
            <a:pPr marL="804863" lvl="1" indent="-347663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Arial Unicode MS" pitchFamily="34" charset="-128"/>
              </a:rPr>
              <a:t>DFPS is collaborating </a:t>
            </a:r>
            <a:r>
              <a:rPr lang="en-US" sz="2200" dirty="0">
                <a:latin typeface="Calibri" panose="020F0502020204030204" pitchFamily="34" charset="0"/>
                <a:ea typeface="Arial Unicode MS" pitchFamily="34" charset="-128"/>
              </a:rPr>
              <a:t>with leading research organizations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Arial Unicode MS" pitchFamily="34" charset="-128"/>
              </a:rPr>
              <a:t>to:</a:t>
            </a:r>
          </a:p>
          <a:p>
            <a:pPr marL="1257300" lvl="1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latin typeface="Calibri" panose="020F0502020204030204" pitchFamily="34" charset="0"/>
              </a:rPr>
              <a:t>Establish baselines (using legacy system data) and targets associated with selected measures (e.g., permanency, placement stability) to assess contractor performance </a:t>
            </a:r>
          </a:p>
          <a:p>
            <a:pPr marL="1257300" lvl="1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latin typeface="Calibri" panose="020F0502020204030204" pitchFamily="34" charset="0"/>
              </a:rPr>
              <a:t>Implement a continuous quality improvement process that will provide opportunities for the contractor to make ongoing adjustments to meet established performance outcomes</a:t>
            </a:r>
            <a:endParaRPr lang="en-US" sz="2200" dirty="0">
              <a:latin typeface="Calibri" panose="020F0502020204030204" pitchFamily="34" charset="0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202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81000"/>
            <a:ext cx="5867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Using Data Strategically –</a:t>
            </a:r>
            <a:br>
              <a:rPr lang="en-US" dirty="0" smtClean="0"/>
            </a:br>
            <a:r>
              <a:rPr lang="en-US" dirty="0" smtClean="0"/>
              <a:t>CPS </a:t>
            </a:r>
            <a:r>
              <a:rPr lang="en-US" dirty="0"/>
              <a:t>Performance Dashboard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5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CPS has reviewed </a:t>
            </a:r>
            <a:r>
              <a:rPr lang="en-US" sz="2400" dirty="0"/>
              <a:t>all available data to </a:t>
            </a:r>
            <a:r>
              <a:rPr lang="en-US" sz="2400" dirty="0" smtClean="0"/>
              <a:t>establish key </a:t>
            </a:r>
            <a:r>
              <a:rPr lang="en-US" sz="2400" dirty="0"/>
              <a:t>measures related to safety, permanency and </a:t>
            </a:r>
            <a:r>
              <a:rPr lang="en-US" sz="2400" dirty="0" smtClean="0"/>
              <a:t>well-being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Data will </a:t>
            </a:r>
            <a:r>
              <a:rPr lang="en-US" sz="2400" dirty="0"/>
              <a:t>be combined with case reads </a:t>
            </a:r>
            <a:r>
              <a:rPr lang="en-US" sz="2400" dirty="0" smtClean="0"/>
              <a:t>to examine the quality </a:t>
            </a:r>
            <a:r>
              <a:rPr lang="en-US" sz="2400" dirty="0"/>
              <a:t>of casework at critical points to understand how system is working and where to target resources to most effectively improve outcomes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Supports </a:t>
            </a:r>
            <a:r>
              <a:rPr lang="en-US" sz="2400" dirty="0"/>
              <a:t>a reasoned, planned approach to make necessary </a:t>
            </a:r>
            <a:r>
              <a:rPr lang="en-US" sz="2400" dirty="0" smtClean="0"/>
              <a:t>policy and process improvements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Provides a method for tracking whether improvements </a:t>
            </a:r>
            <a:r>
              <a:rPr lang="en-US" sz="2400" dirty="0"/>
              <a:t>are resulting in better </a:t>
            </a:r>
            <a:r>
              <a:rPr lang="en-US" sz="2400" dirty="0" smtClean="0"/>
              <a:t>outcomes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Full implementation anticipated by May 2014</a:t>
            </a:r>
            <a:endParaRPr lang="en-US" sz="2400" dirty="0"/>
          </a:p>
          <a:p>
            <a:pPr lvl="1">
              <a:lnSpc>
                <a:spcPct val="11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57200"/>
            <a:ext cx="5867400" cy="22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Plan to Improve </a:t>
            </a:r>
            <a:br>
              <a:rPr lang="en-US" dirty="0" smtClean="0"/>
            </a:br>
            <a:r>
              <a:rPr lang="en-US" dirty="0" smtClean="0"/>
              <a:t>Data Collection and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876799"/>
          </a:xfrm>
        </p:spPr>
        <p:txBody>
          <a:bodyPr/>
          <a:lstStyle/>
          <a:p>
            <a:pPr marL="341313" lvl="1" indent="-341313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IMPACT Modernization </a:t>
            </a:r>
            <a:endParaRPr lang="en-US" dirty="0" smtClean="0"/>
          </a:p>
          <a:p>
            <a:pPr marL="633413" lvl="1">
              <a:buSzPct val="85000"/>
              <a:buFont typeface="Courier New" panose="02070309020205020404" pitchFamily="49" charset="0"/>
              <a:buChar char="o"/>
            </a:pPr>
            <a:r>
              <a:rPr lang="en-US" sz="2200" dirty="0"/>
              <a:t>83</a:t>
            </a:r>
            <a:r>
              <a:rPr lang="en-US" sz="2200" baseline="30000" dirty="0"/>
              <a:t>rd</a:t>
            </a:r>
            <a:r>
              <a:rPr lang="en-US" sz="2200" dirty="0"/>
              <a:t> Legislature provided initial funding for IMPACT m</a:t>
            </a:r>
            <a:r>
              <a:rPr lang="en-US" sz="2200" dirty="0" smtClean="0"/>
              <a:t>odernization</a:t>
            </a:r>
            <a:endParaRPr lang="en-US" sz="2200" dirty="0"/>
          </a:p>
          <a:p>
            <a:pPr marL="633413" lvl="1">
              <a:buSzPct val="85000"/>
              <a:buFont typeface="Courier New" panose="02070309020205020404" pitchFamily="49" charset="0"/>
              <a:buChar char="o"/>
            </a:pPr>
            <a:r>
              <a:rPr lang="en-US" sz="2200" dirty="0" smtClean="0"/>
              <a:t>Project includes implementation of Business Intelligence tool </a:t>
            </a:r>
          </a:p>
          <a:p>
            <a:pPr marL="633413" lvl="1">
              <a:buSzPct val="85000"/>
              <a:buFont typeface="Courier New" panose="02070309020205020404" pitchFamily="49" charset="0"/>
              <a:buChar char="o"/>
            </a:pPr>
            <a:r>
              <a:rPr lang="en-US" sz="2200" dirty="0"/>
              <a:t>W</a:t>
            </a:r>
            <a:r>
              <a:rPr lang="en-US" sz="2200" dirty="0" smtClean="0"/>
              <a:t>ill streamline caseworker documentation and improve usability of data, access, and data-driven decision making</a:t>
            </a:r>
          </a:p>
          <a:p>
            <a:pPr marL="633413" lvl="1">
              <a:buSzPct val="85000"/>
              <a:buFont typeface="Courier New" panose="02070309020205020404" pitchFamily="49" charset="0"/>
              <a:buChar char="o"/>
            </a:pPr>
            <a:r>
              <a:rPr lang="en-US" sz="2200" dirty="0" smtClean="0"/>
              <a:t>The following initial improvements will be available by the end of 2014:</a:t>
            </a:r>
          </a:p>
          <a:p>
            <a:pPr marL="1141413" lvl="2" indent="-285750">
              <a:buSzPct val="85000"/>
              <a:buFont typeface="Wingdings" panose="05000000000000000000" pitchFamily="2" charset="2"/>
              <a:buChar char="§"/>
            </a:pPr>
            <a:r>
              <a:rPr lang="en-US" sz="2200" dirty="0" smtClean="0"/>
              <a:t>Business Intelligence to improve the usability of the system for caseworkers, prompting them to take case actions</a:t>
            </a:r>
          </a:p>
          <a:p>
            <a:pPr marL="1141413" lvl="2" indent="-285750">
              <a:buSzPct val="85000"/>
              <a:buFont typeface="Wingdings" panose="05000000000000000000" pitchFamily="2" charset="2"/>
              <a:buChar char="§"/>
            </a:pPr>
            <a:r>
              <a:rPr lang="en-US" sz="2200" dirty="0" smtClean="0"/>
              <a:t>Online data book with data that can be accessed and manipulated by the public</a:t>
            </a:r>
          </a:p>
          <a:p>
            <a:pPr marL="1141413" lvl="2" indent="-285750">
              <a:buSzPct val="85000"/>
              <a:buFont typeface="Wingdings" panose="05000000000000000000" pitchFamily="2" charset="2"/>
              <a:buChar char="§"/>
            </a:pPr>
            <a:r>
              <a:rPr lang="en-US" sz="2200" dirty="0" smtClean="0"/>
              <a:t>External access to Court Appointed Special Advocates (CASA)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8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33400"/>
            <a:ext cx="58674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Long-term Vision for Data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572000"/>
          </a:xfrm>
        </p:spPr>
        <p:txBody>
          <a:bodyPr/>
          <a:lstStyle/>
          <a:p>
            <a:pPr marL="342900" lvl="1" indent="-342900">
              <a:spcBef>
                <a:spcPts val="120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dirty="0"/>
              <a:t>Using Predictive Analysis to </a:t>
            </a:r>
            <a:r>
              <a:rPr lang="en-US" dirty="0" smtClean="0"/>
              <a:t>Support </a:t>
            </a:r>
            <a:r>
              <a:rPr lang="en-US" dirty="0"/>
              <a:t>Decision Making</a:t>
            </a:r>
            <a:endParaRPr lang="en-US" dirty="0" smtClean="0"/>
          </a:p>
          <a:p>
            <a:pPr marL="742950" lvl="2" indent="-342900">
              <a:spcBef>
                <a:spcPts val="1200"/>
              </a:spcBef>
              <a:buSzPct val="85000"/>
              <a:buFont typeface="Courier New" panose="02070309020205020404" pitchFamily="49" charset="0"/>
              <a:buChar char="o"/>
            </a:pPr>
            <a:r>
              <a:rPr lang="en-US" dirty="0" smtClean="0"/>
              <a:t>The modernization of the IMPACT case management system lays the foundation for predictive analytics – modeling and data-mining that analyze current and historical facts to make predictions about future, or otherwise unknown, events</a:t>
            </a:r>
          </a:p>
          <a:p>
            <a:pPr marL="742950" lvl="2" indent="-342900">
              <a:spcBef>
                <a:spcPts val="1200"/>
              </a:spcBef>
              <a:buSzPct val="85000"/>
              <a:buFont typeface="Courier New" panose="02070309020205020404" pitchFamily="49" charset="0"/>
              <a:buChar char="o"/>
            </a:pPr>
            <a:r>
              <a:rPr lang="en-US" dirty="0" smtClean="0">
                <a:ea typeface="Arial Unicode MS" pitchFamily="34" charset="-128"/>
              </a:rPr>
              <a:t>DFPS </a:t>
            </a:r>
            <a:r>
              <a:rPr lang="en-US" dirty="0">
                <a:ea typeface="Arial Unicode MS" pitchFamily="34" charset="-128"/>
              </a:rPr>
              <a:t>is exploring opportunities in critical business areas  to use Predictive Analytics  to make better decisions, more quickly, and with less </a:t>
            </a:r>
            <a:r>
              <a:rPr lang="en-US" dirty="0" smtClean="0">
                <a:ea typeface="Arial Unicode MS" pitchFamily="34" charset="-128"/>
              </a:rPr>
              <a:t>expense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77000" cy="868362"/>
          </a:xfrm>
        </p:spPr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848600" cy="4648200"/>
          </a:xfrm>
        </p:spPr>
        <p:txBody>
          <a:bodyPr/>
          <a:lstStyle/>
          <a:p>
            <a:r>
              <a:rPr lang="en-US" sz="2800" dirty="0" smtClean="0"/>
              <a:t>Child Fatalities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FY 2013 data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Child </a:t>
            </a:r>
            <a:r>
              <a:rPr lang="en-US" sz="2400" dirty="0"/>
              <a:t>f</a:t>
            </a:r>
            <a:r>
              <a:rPr lang="en-US" sz="2400" dirty="0" smtClean="0"/>
              <a:t>atality audit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Plan to address </a:t>
            </a:r>
            <a:r>
              <a:rPr lang="en-US" sz="2400" dirty="0"/>
              <a:t>c</a:t>
            </a:r>
            <a:r>
              <a:rPr lang="en-US" sz="2400" dirty="0" smtClean="0"/>
              <a:t>hild </a:t>
            </a:r>
            <a:r>
              <a:rPr lang="en-US" sz="2400" dirty="0"/>
              <a:t>s</a:t>
            </a:r>
            <a:r>
              <a:rPr lang="en-US" sz="2400" dirty="0" smtClean="0"/>
              <a:t>afety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Prevention efforts</a:t>
            </a:r>
          </a:p>
          <a:p>
            <a:pPr>
              <a:spcBef>
                <a:spcPts val="2400"/>
              </a:spcBef>
            </a:pPr>
            <a:r>
              <a:rPr lang="en-US" sz="2800" dirty="0" smtClean="0"/>
              <a:t>Data Use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Current data resources and tools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Current uses of data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Plans to improve use of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pPr marL="0" indent="0" algn="ctr">
              <a:buNone/>
            </a:pPr>
            <a:r>
              <a:rPr lang="en-US" sz="4400" b="1" u="sng" dirty="0" smtClean="0"/>
              <a:t>Part One</a:t>
            </a:r>
          </a:p>
          <a:p>
            <a:pPr marL="6350" lvl="1" indent="0" algn="ctr">
              <a:buNone/>
            </a:pPr>
            <a:r>
              <a:rPr lang="en-US" sz="4400" b="1" dirty="0" smtClean="0"/>
              <a:t>Child Fatalities</a:t>
            </a:r>
          </a:p>
          <a:p>
            <a:pPr marL="457200" lvl="1" indent="0" algn="ctr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477000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Child Protective Services</a:t>
            </a:r>
            <a:br>
              <a:rPr lang="en-US" dirty="0" smtClean="0"/>
            </a:br>
            <a:r>
              <a:rPr lang="en-US" dirty="0" smtClean="0"/>
              <a:t>–</a:t>
            </a:r>
            <a:r>
              <a:rPr lang="en-US" dirty="0"/>
              <a:t> </a:t>
            </a:r>
            <a:r>
              <a:rPr lang="en-US" dirty="0" smtClean="0"/>
              <a:t>FY 2013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799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800" dirty="0" smtClean="0"/>
              <a:t>In Fiscal Year 2013 -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7,159,172 children lived in Texas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160,240 abuse/neglect </a:t>
            </a:r>
            <a:r>
              <a:rPr lang="en-US" sz="2400" dirty="0"/>
              <a:t>investigations </a:t>
            </a:r>
            <a:r>
              <a:rPr lang="en-US" sz="2400" dirty="0" smtClean="0"/>
              <a:t>were completed by CPS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27,924 children were in the state’s conservatorship on August 31, 2013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16,676 in foster care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10,059 in kinship care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1,189 in other settings </a:t>
            </a:r>
          </a:p>
        </p:txBody>
      </p:sp>
    </p:spTree>
    <p:extLst>
      <p:ext uri="{BB962C8B-B14F-4D97-AF65-F5344CB8AC3E}">
        <p14:creationId xmlns:p14="http://schemas.microsoft.com/office/powerpoint/2010/main" val="314296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77000" cy="563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Confirmed Abuse/Neglect Fatalities in the General Population in FY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683941"/>
              </p:ext>
            </p:extLst>
          </p:nvPr>
        </p:nvGraphicFramePr>
        <p:xfrm>
          <a:off x="1066800" y="1447800"/>
          <a:ext cx="7467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796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4770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Child Fatalities in the </a:t>
            </a:r>
            <a:br>
              <a:rPr lang="en-US" dirty="0" smtClean="0"/>
            </a:br>
            <a:r>
              <a:rPr lang="en-US" dirty="0" smtClean="0"/>
              <a:t>General Population in FY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19961"/>
              </p:ext>
            </p:extLst>
          </p:nvPr>
        </p:nvGraphicFramePr>
        <p:xfrm>
          <a:off x="762000" y="1219200"/>
          <a:ext cx="7848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48400" y="1447800"/>
            <a:ext cx="2057400" cy="1077218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 FY 2013,  CPS completed 160,240 investigations of abuse or neglect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78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477000" cy="7527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Child Fatalities in the </a:t>
            </a:r>
            <a:br>
              <a:rPr lang="en-US" dirty="0" smtClean="0"/>
            </a:br>
            <a:r>
              <a:rPr lang="en-US" dirty="0" smtClean="0"/>
              <a:t>General Population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191758"/>
              </p:ext>
            </p:extLst>
          </p:nvPr>
        </p:nvGraphicFramePr>
        <p:xfrm>
          <a:off x="381000" y="15240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758283311"/>
              </p:ext>
            </p:extLst>
          </p:nvPr>
        </p:nvGraphicFramePr>
        <p:xfrm>
          <a:off x="609600" y="1295400"/>
          <a:ext cx="8077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752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81000"/>
            <a:ext cx="5867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General </a:t>
            </a:r>
            <a:r>
              <a:rPr lang="en-US" dirty="0" smtClean="0"/>
              <a:t>Population</a:t>
            </a:r>
            <a:br>
              <a:rPr lang="en-US" dirty="0" smtClean="0"/>
            </a:br>
            <a:r>
              <a:rPr lang="en-US" dirty="0" smtClean="0"/>
              <a:t>–  Safety </a:t>
            </a:r>
            <a:r>
              <a:rPr lang="en-US" dirty="0"/>
              <a:t>Factors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1"/>
            <a:ext cx="8077200" cy="4495800"/>
          </a:xfrm>
        </p:spPr>
        <p:txBody>
          <a:bodyPr/>
          <a:lstStyle/>
          <a:p>
            <a:r>
              <a:rPr lang="en-US" sz="2800" dirty="0" smtClean="0"/>
              <a:t>In child fatality cases, factors that presented safety threats </a:t>
            </a:r>
            <a:r>
              <a:rPr lang="en-US" sz="2800" dirty="0"/>
              <a:t>to the </a:t>
            </a:r>
            <a:r>
              <a:rPr lang="en-US" sz="2800" dirty="0" smtClean="0"/>
              <a:t>child included:</a:t>
            </a:r>
          </a:p>
          <a:p>
            <a:pPr lvl="1" indent="-277813">
              <a:buFont typeface="Courier New" panose="02070309020205020404" pitchFamily="49" charset="0"/>
              <a:buChar char="o"/>
            </a:pPr>
            <a:r>
              <a:rPr lang="en-US" sz="2400" dirty="0" smtClean="0"/>
              <a:t>Lack of protective </a:t>
            </a:r>
            <a:r>
              <a:rPr lang="en-US" sz="2400" dirty="0"/>
              <a:t>capacity of the </a:t>
            </a:r>
            <a:r>
              <a:rPr lang="en-US" sz="2400" dirty="0" smtClean="0"/>
              <a:t>caregiver</a:t>
            </a:r>
          </a:p>
          <a:p>
            <a:pPr lvl="1" indent="-277813">
              <a:buFont typeface="Courier New" panose="02070309020205020404" pitchFamily="49" charset="0"/>
              <a:buChar char="o"/>
            </a:pPr>
            <a:r>
              <a:rPr lang="en-US" sz="2400" dirty="0"/>
              <a:t>R</a:t>
            </a:r>
            <a:r>
              <a:rPr lang="en-US" sz="2400" dirty="0" smtClean="0"/>
              <a:t>epeat </a:t>
            </a:r>
            <a:r>
              <a:rPr lang="en-US" sz="2400" dirty="0"/>
              <a:t>maltreatment to the </a:t>
            </a:r>
            <a:r>
              <a:rPr lang="en-US" sz="2400" dirty="0" smtClean="0"/>
              <a:t>child </a:t>
            </a:r>
          </a:p>
          <a:p>
            <a:pPr lvl="1" indent="-277813">
              <a:buFont typeface="Courier New" panose="02070309020205020404" pitchFamily="49" charset="0"/>
              <a:buChar char="o"/>
            </a:pPr>
            <a:r>
              <a:rPr lang="en-US" sz="2400" dirty="0" smtClean="0"/>
              <a:t>Access </a:t>
            </a:r>
            <a:r>
              <a:rPr lang="en-US" sz="2400" dirty="0"/>
              <a:t>to a swimming </a:t>
            </a:r>
            <a:r>
              <a:rPr lang="en-US" sz="2400" dirty="0" smtClean="0"/>
              <a:t>pool</a:t>
            </a:r>
          </a:p>
          <a:p>
            <a:pPr lvl="1" indent="-277813">
              <a:buFont typeface="Courier New" panose="02070309020205020404" pitchFamily="49" charset="0"/>
              <a:buChar char="o"/>
            </a:pPr>
            <a:r>
              <a:rPr lang="en-US" sz="2400" dirty="0" smtClean="0"/>
              <a:t>Access to a firearm</a:t>
            </a:r>
          </a:p>
          <a:p>
            <a:pPr lvl="1" indent="-277813">
              <a:buFont typeface="Courier New" panose="02070309020205020404" pitchFamily="49" charset="0"/>
              <a:buChar char="o"/>
            </a:pPr>
            <a:r>
              <a:rPr lang="en-US" sz="2400" dirty="0"/>
              <a:t>I</a:t>
            </a:r>
            <a:r>
              <a:rPr lang="en-US" sz="2400" dirty="0" smtClean="0"/>
              <a:t>nappropriate </a:t>
            </a:r>
            <a:r>
              <a:rPr lang="en-US" sz="2400" dirty="0"/>
              <a:t>sleeping </a:t>
            </a:r>
            <a:r>
              <a:rPr lang="en-US" sz="2400" dirty="0" smtClean="0"/>
              <a:t>arrangements</a:t>
            </a:r>
            <a:endParaRPr lang="en-US" sz="2400" dirty="0"/>
          </a:p>
          <a:p>
            <a:pPr lvl="1" indent="-277813">
              <a:buFont typeface="Courier New" panose="02070309020205020404" pitchFamily="49" charset="0"/>
              <a:buChar char="o"/>
            </a:pPr>
            <a:r>
              <a:rPr lang="en-US" sz="2400" b="1" dirty="0" smtClean="0"/>
              <a:t>Children </a:t>
            </a:r>
            <a:r>
              <a:rPr lang="en-US" sz="2400" b="1" dirty="0"/>
              <a:t>age three and under </a:t>
            </a:r>
            <a:r>
              <a:rPr lang="en-US" sz="2400" b="1" dirty="0" smtClean="0"/>
              <a:t>represent 80% of all child fatalities from </a:t>
            </a:r>
            <a:r>
              <a:rPr lang="en-US" sz="2400" b="1" dirty="0"/>
              <a:t>abuse or neglect</a:t>
            </a:r>
            <a:endParaRPr lang="en-US" sz="2400" b="1" dirty="0" smtClean="0"/>
          </a:p>
          <a:p>
            <a:pPr lvl="1"/>
            <a:endParaRPr lang="en-US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2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29014</TotalTime>
  <Words>1924</Words>
  <Application>Microsoft Office PowerPoint</Application>
  <PresentationFormat>On-screen Show (4:3)</PresentationFormat>
  <Paragraphs>272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1_Default Design</vt:lpstr>
      <vt:lpstr>Senate Health and Human Services Committee   Interim Charge Presentation</vt:lpstr>
      <vt:lpstr>Interim Charge</vt:lpstr>
      <vt:lpstr>Presentation Overview</vt:lpstr>
      <vt:lpstr>PowerPoint Presentation</vt:lpstr>
      <vt:lpstr>Child Protective Services – FY 2013 </vt:lpstr>
      <vt:lpstr>Confirmed Abuse/Neglect Fatalities in the General Population in FY 2013</vt:lpstr>
      <vt:lpstr>Child Fatalities in the  General Population in FY 2013</vt:lpstr>
      <vt:lpstr>Child Fatalities in the  General Population</vt:lpstr>
      <vt:lpstr>General Population –  Safety Factors </vt:lpstr>
      <vt:lpstr>Child Fatalities in Conservatorship  in FY 2013</vt:lpstr>
      <vt:lpstr>Child Fatalities in Conservatorship</vt:lpstr>
      <vt:lpstr>Child Fatalities in Conservatorship  – Foster Care</vt:lpstr>
      <vt:lpstr>Child Fatalities in Conservatorship  – Kinship Care</vt:lpstr>
      <vt:lpstr> Audit of Child Fatality Review Process</vt:lpstr>
      <vt:lpstr> Child Safety Plan</vt:lpstr>
      <vt:lpstr>Child Safety Plan – Reviews of Child Fatalities</vt:lpstr>
      <vt:lpstr>Child Safety Plan – Kinship Care </vt:lpstr>
      <vt:lpstr>Child Safety Plan  – Foster Care </vt:lpstr>
      <vt:lpstr>Child Safety Plan – Strengthening DFPS Training </vt:lpstr>
      <vt:lpstr>Child Safety Plan – Strengthening Minimum Standards</vt:lpstr>
      <vt:lpstr>Child Safety Plan – Strengthening Minimum Standards</vt:lpstr>
      <vt:lpstr> Abuse/Neglect Prevention Efforts </vt:lpstr>
      <vt:lpstr> Targeted Prevention Efforts</vt:lpstr>
      <vt:lpstr>PowerPoint Presentation</vt:lpstr>
      <vt:lpstr>Primary Data Source Systems</vt:lpstr>
      <vt:lpstr>Using Data Strategically – Foster Care Redesign </vt:lpstr>
      <vt:lpstr>Using Data Strategically – CPS Performance Dashboard</vt:lpstr>
      <vt:lpstr>Plan to Improve  Data Collection and Access</vt:lpstr>
      <vt:lpstr>Long-term Vision for Data Use</vt:lpstr>
    </vt:vector>
  </TitlesOfParts>
  <Company>DFPS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Department of Family and Protective Services (DFPS) Presentation</dc:title>
  <dc:creator>DFPS</dc:creator>
  <cp:lastModifiedBy>Strauser,Ann K. (DFPS)</cp:lastModifiedBy>
  <cp:revision>430</cp:revision>
  <cp:lastPrinted>2014-02-19T23:03:58Z</cp:lastPrinted>
  <dcterms:created xsi:type="dcterms:W3CDTF">2009-02-23T23:37:48Z</dcterms:created>
  <dcterms:modified xsi:type="dcterms:W3CDTF">2014-02-19T23:37:54Z</dcterms:modified>
</cp:coreProperties>
</file>